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63" r:id="rId2"/>
    <p:sldId id="256" r:id="rId3"/>
    <p:sldId id="265" r:id="rId4"/>
    <p:sldId id="257" r:id="rId5"/>
    <p:sldId id="258" r:id="rId6"/>
    <p:sldId id="259" r:id="rId7"/>
    <p:sldId id="260" r:id="rId8"/>
    <p:sldId id="261" r:id="rId9"/>
    <p:sldId id="262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Glacial Indifference" pitchFamily="2" charset="0"/>
      <p:regular r:id="rId16"/>
    </p:embeddedFont>
    <p:embeddedFont>
      <p:font typeface="Heebo 1" pitchFamily="2" charset="-79"/>
      <p:regular r:id="rId17"/>
    </p:embeddedFont>
    <p:embeddedFont>
      <p:font typeface="Heebo 2" pitchFamily="2" charset="-79"/>
      <p:regular r:id="rId18"/>
    </p:embeddedFont>
    <p:embeddedFont>
      <p:font typeface="Montserrat" pitchFamily="2" charset="77"/>
      <p:regular r:id="rId19"/>
      <p:bold r:id="rId20"/>
      <p:italic r:id="rId21"/>
      <p:boldItalic r:id="rId22"/>
    </p:embeddedFont>
    <p:embeddedFont>
      <p:font typeface="Object Sans" pitchFamily="2" charset="77"/>
      <p:regular r:id="rId23"/>
    </p:embeddedFont>
    <p:embeddedFont>
      <p:font typeface="Object Sans 1" pitchFamily="2" charset="77"/>
      <p:regular r:id="rId24"/>
      <p:bold r:id="rId25"/>
    </p:embeddedFont>
    <p:embeddedFont>
      <p:font typeface="Object Sans 2" pitchFamily="2" charset="77"/>
      <p:regular r:id="rId26"/>
      <p:bold r:id="rId27"/>
    </p:embeddedFont>
    <p:embeddedFont>
      <p:font typeface="Object Sans 2 Bold" pitchFamily="2" charset="77"/>
      <p:regular r:id="rId28"/>
      <p:bold r:id="rId29"/>
    </p:embeddedFont>
    <p:embeddedFont>
      <p:font typeface="Object Sans Heavy" pitchFamily="2" charset="77"/>
      <p:bold r:id="rId30"/>
    </p:embeddedFont>
    <p:embeddedFont>
      <p:font typeface="Roboto Slab" pitchFamily="2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543F"/>
    <a:srgbClr val="E3E5E6"/>
    <a:srgbClr val="F6F7F6"/>
    <a:srgbClr val="5B5859"/>
    <a:srgbClr val="323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 autoAdjust="0"/>
    <p:restoredTop sz="86761" autoAdjust="0"/>
  </p:normalViewPr>
  <p:slideViewPr>
    <p:cSldViewPr>
      <p:cViewPr varScale="1">
        <p:scale>
          <a:sx n="68" d="100"/>
          <a:sy n="68" d="100"/>
        </p:scale>
        <p:origin x="664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AD5E3-8E8B-4C47-AD24-CA274133439C}" type="datetimeFigureOut">
              <a:rPr lang="en-US" smtClean="0"/>
              <a:t>1/26/23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98B1F-7762-F04C-9B84-8C1D6E0FF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90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newswire.com/Tracker?data=GWvNpQ8nildvr8PJFEIY4wP1M-leau6XmjT1Ujp1eq-3B5Mi41j-abcT0LSuRTGziqCAiJRnzGpfwZRVpH5v9f2pbveP-NbYZBrO0gVYM-OJo4IfpsNqdJlX0s9Cvla5tk7yD5WIFVefoqFm2hvN0w==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 u="none" strike="noStrike" dirty="0">
                <a:solidFill>
                  <a:srgbClr val="000000"/>
                </a:solidFill>
                <a:effectLst/>
                <a:latin typeface="Roboto Slab" panose="020F0502020204030204" pitchFamily="34" charset="0"/>
              </a:rPr>
              <a:t>Report: </a:t>
            </a:r>
            <a:r>
              <a:rPr lang="en-US" dirty="0"/>
              <a:t>https://</a:t>
            </a:r>
            <a:r>
              <a:rPr lang="en-US" dirty="0" err="1"/>
              <a:t>www.un.org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/observances/end-food-waste-day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98B1F-7762-F04C-9B84-8C1D6E0FF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428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 introduction of speaker &amp; company.</a:t>
            </a:r>
          </a:p>
          <a:p>
            <a:r>
              <a:rPr lang="en-US" dirty="0"/>
              <a:t>General source: https://</a:t>
            </a:r>
            <a:r>
              <a:rPr lang="en-US" dirty="0" err="1"/>
              <a:t>www.globenewswire.com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/news-release/2022/06/24/2468914/0/</a:t>
            </a:r>
            <a:r>
              <a:rPr lang="en-US" dirty="0" err="1"/>
              <a:t>en</a:t>
            </a:r>
            <a:r>
              <a:rPr lang="en-US"/>
              <a:t>/Intensifying-Awareness-and-Usage-in-Cosmetic-Industry-will-strengthen-the-Demand-of-Upcycled-Ingredients-States-Fact-MR.html</a:t>
            </a:r>
          </a:p>
          <a:p>
            <a:r>
              <a:rPr lang="en-US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98B1F-7762-F04C-9B84-8C1D6E0FFE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resource: https://</a:t>
            </a:r>
            <a:r>
              <a:rPr lang="en-US" dirty="0" err="1"/>
              <a:t>www.cosmeticsandtoiletries.com</a:t>
            </a:r>
            <a:r>
              <a:rPr lang="en-US" dirty="0"/>
              <a:t>/research/consumers-market/article/21836438/</a:t>
            </a:r>
            <a:r>
              <a:rPr lang="en-US" dirty="0" err="1"/>
              <a:t>sophim</a:t>
            </a:r>
            <a:r>
              <a:rPr lang="en-US" dirty="0"/>
              <a:t>-upcycling-a-midterm-trend-or-a-new-economic-model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98B1F-7762-F04C-9B84-8C1D6E0FFE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82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0" i="0" u="none" strike="noStrike" dirty="0">
                <a:solidFill>
                  <a:srgbClr val="293849"/>
                </a:solidFill>
                <a:effectLst/>
                <a:latin typeface="Montserrat" panose="020F0502020204030204" pitchFamily="34" charset="0"/>
              </a:rPr>
              <a:t>The negative impact of food waste on the environment has escalated social concerns regarding food waste management, which has opened the door for </a:t>
            </a:r>
            <a:r>
              <a:rPr lang="en-CA" b="1" i="0" u="none" strike="noStrike" dirty="0">
                <a:effectLst/>
                <a:latin typeface="Montserrat" pitchFamily="2" charset="77"/>
                <a:hlinkClick r:id="rId3"/>
              </a:rPr>
              <a:t>upcycled ingredient manufacturers</a:t>
            </a:r>
            <a:r>
              <a:rPr lang="en-CA" b="0" i="0" u="none" strike="noStrike" dirty="0">
                <a:solidFill>
                  <a:srgbClr val="293849"/>
                </a:solidFill>
                <a:effectLst/>
                <a:latin typeface="Montserrat" pitchFamily="2" charset="77"/>
              </a:rPr>
              <a:t>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98B1F-7762-F04C-9B84-8C1D6E0FFE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56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98B1F-7762-F04C-9B84-8C1D6E0FFE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20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natural formulations can be great but something that puts off a lot of consumers is the smell of those natural formulations. This moisturizing oil is </a:t>
            </a:r>
            <a:r>
              <a:rPr lang="en-US" sz="1200" dirty="0">
                <a:solidFill>
                  <a:srgbClr val="FFFFFF"/>
                </a:solidFill>
                <a:latin typeface="Heebo 2"/>
              </a:rPr>
              <a:t>naturally rich in Omega 6 and 9 fatty acids AND offers a pleasant almond aroma. This makes it the perfect base odor mask for fragrance free products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98B1F-7762-F04C-9B84-8C1D6E0FFE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59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Object Sans 1"/>
              </a:rPr>
              <a:t>Receive the 2022 waste report for free.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98B1F-7762-F04C-9B84-8C1D6E0FFE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92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jpe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25DC1809-97A5-7623-2FE6-EC2E976EE5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999"/>
          </a:blip>
          <a:srcRect l="33622" b="43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BE4060C6-50F9-4D5F-971E-804151968A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048774" y="-2857500"/>
            <a:ext cx="20672211" cy="169408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59300" y="9526680"/>
            <a:ext cx="385749" cy="38574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161018" y="9469530"/>
            <a:ext cx="1166622" cy="43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lacial Indifference"/>
                <a:ea typeface="+mn-ea"/>
                <a:cs typeface="+mn-cs"/>
              </a:rPr>
              <a:t>Next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F217C4-0A9E-F921-3992-AE8237198CB1}"/>
              </a:ext>
            </a:extLst>
          </p:cNvPr>
          <p:cNvGrpSpPr/>
          <p:nvPr/>
        </p:nvGrpSpPr>
        <p:grpSpPr>
          <a:xfrm>
            <a:off x="1708105" y="1905903"/>
            <a:ext cx="15107079" cy="6023310"/>
            <a:chOff x="1708105" y="1905903"/>
            <a:chExt cx="15107079" cy="6023310"/>
          </a:xfrm>
        </p:grpSpPr>
        <p:grpSp>
          <p:nvGrpSpPr>
            <p:cNvPr id="7" name="Group 7"/>
            <p:cNvGrpSpPr/>
            <p:nvPr/>
          </p:nvGrpSpPr>
          <p:grpSpPr>
            <a:xfrm>
              <a:off x="1858901" y="2647000"/>
              <a:ext cx="14956283" cy="4541115"/>
              <a:chOff x="0" y="-420793"/>
              <a:chExt cx="10578240" cy="6054819"/>
            </a:xfrm>
          </p:grpSpPr>
          <p:sp>
            <p:nvSpPr>
              <p:cNvPr id="8" name="TextBox 8"/>
              <p:cNvSpPr txBox="1"/>
              <p:nvPr/>
            </p:nvSpPr>
            <p:spPr>
              <a:xfrm>
                <a:off x="155015" y="-420793"/>
                <a:ext cx="8875835" cy="605481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12092"/>
                  </a:lnSpc>
                  <a:defRPr/>
                </a:pPr>
                <a:r>
                  <a:rPr kumimoji="0" lang="en-US" sz="7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Object Sans Heavy" pitchFamily="2" charset="77"/>
                  </a:rPr>
                  <a:t>Over 17% OF THE FOOD PRODUCED EACH YEAR IS WASTED</a:t>
                </a:r>
                <a:endParaRPr kumimoji="0" lang="en-US" sz="7200" b="1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Object Sans Heavy" pitchFamily="2" charset="77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1856848"/>
                <a:ext cx="10578240" cy="1970279"/>
              </a:xfrm>
              <a:prstGeom prst="rect">
                <a:avLst/>
              </a:prstGeom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2092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63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Object Sans Heavy" pitchFamily="2" charset="77"/>
                    <a:ea typeface="+mn-ea"/>
                    <a:cs typeface="+mn-cs"/>
                  </a:rPr>
                  <a:t> </a:t>
                </a:r>
              </a:p>
            </p:txBody>
          </p:sp>
        </p:grpSp>
        <p:sp>
          <p:nvSpPr>
            <p:cNvPr id="14" name="AutoShape 14"/>
            <p:cNvSpPr/>
            <p:nvPr/>
          </p:nvSpPr>
          <p:spPr>
            <a:xfrm rot="5409043">
              <a:off x="-1303550" y="4917558"/>
              <a:ext cx="6023310" cy="0"/>
            </a:xfrm>
            <a:prstGeom prst="line">
              <a:avLst/>
            </a:prstGeom>
            <a:ln w="381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16" name="Picture 19">
            <a:extLst>
              <a:ext uri="{FF2B5EF4-FFF2-40B4-BE49-F238E27FC236}">
                <a16:creationId xmlns:a16="http://schemas.microsoft.com/office/drawing/2014/main" id="{109460C1-59DE-1A86-9B66-0D56F3E25D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815185" y="323162"/>
            <a:ext cx="907279" cy="14110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4514D8-FC32-B61C-6DC7-82F6D6ECFCEA}"/>
              </a:ext>
            </a:extLst>
          </p:cNvPr>
          <p:cNvSpPr txBox="1"/>
          <p:nvPr/>
        </p:nvSpPr>
        <p:spPr>
          <a:xfrm>
            <a:off x="1972252" y="9559621"/>
            <a:ext cx="1399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*According to a United Nation Report</a:t>
            </a:r>
          </a:p>
        </p:txBody>
      </p:sp>
    </p:spTree>
    <p:extLst>
      <p:ext uri="{BB962C8B-B14F-4D97-AF65-F5344CB8AC3E}">
        <p14:creationId xmlns:p14="http://schemas.microsoft.com/office/powerpoint/2010/main" val="3406585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</a:blip>
          <a:srcRect l="33622" b="43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048774" y="-2857500"/>
            <a:ext cx="20672211" cy="169408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59300" y="9526680"/>
            <a:ext cx="385749" cy="38574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161018" y="9469530"/>
            <a:ext cx="1166622" cy="43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Glacial Indifference"/>
              </a:rPr>
              <a:t>Next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900168" y="1784937"/>
            <a:ext cx="11586664" cy="4852667"/>
            <a:chOff x="0" y="-209549"/>
            <a:chExt cx="15448885" cy="6470222"/>
          </a:xfrm>
        </p:grpSpPr>
        <p:sp>
          <p:nvSpPr>
            <p:cNvPr id="8" name="TextBox 8"/>
            <p:cNvSpPr txBox="1"/>
            <p:nvPr/>
          </p:nvSpPr>
          <p:spPr>
            <a:xfrm>
              <a:off x="0" y="3291013"/>
              <a:ext cx="7296047" cy="1970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092"/>
                </a:lnSpc>
              </a:pPr>
              <a:r>
                <a:rPr lang="en-US" sz="8637" dirty="0"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Object Sans 1"/>
                </a:rPr>
                <a:t>BEAUTY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856848"/>
              <a:ext cx="10578240" cy="1970279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092"/>
                </a:lnSpc>
              </a:pPr>
              <a:r>
                <a:rPr lang="en-US" sz="8637" b="1" dirty="0"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Object Sans Heavy" pitchFamily="2" charset="77"/>
                </a:rPr>
                <a:t>UPCYCLED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461548"/>
              <a:ext cx="15448885" cy="179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44"/>
                </a:lnSpc>
              </a:pPr>
              <a:endParaRPr dirty="0"/>
            </a:p>
            <a:p>
              <a:pPr>
                <a:lnSpc>
                  <a:spcPts val="3804"/>
                </a:lnSpc>
              </a:pPr>
              <a:r>
                <a:rPr lang="en-US" sz="2717" b="1" dirty="0"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Object Sans Heavy" pitchFamily="2" charset="77"/>
                </a:rPr>
                <a:t>High-performance ingredients with a higher purpose</a:t>
              </a:r>
            </a:p>
            <a:p>
              <a:pPr>
                <a:lnSpc>
                  <a:spcPts val="3804"/>
                </a:lnSpc>
              </a:pPr>
              <a:endParaRPr lang="en-US" sz="2717" dirty="0">
                <a:solidFill>
                  <a:srgbClr val="FFFFFF"/>
                </a:solidFill>
                <a:latin typeface="Object Sans 2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312664" y="-209549"/>
              <a:ext cx="7157469" cy="1853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81"/>
                </a:lnSpc>
                <a:spcBef>
                  <a:spcPct val="0"/>
                </a:spcBef>
              </a:pPr>
              <a:endParaRPr lang="en-US" sz="8344" dirty="0"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Object Sans 1"/>
              </a:endParaRPr>
            </a:p>
          </p:txBody>
        </p:sp>
      </p:grpSp>
      <p:sp>
        <p:nvSpPr>
          <p:cNvPr id="14" name="AutoShape 14"/>
          <p:cNvSpPr/>
          <p:nvPr/>
        </p:nvSpPr>
        <p:spPr>
          <a:xfrm rot="5409043">
            <a:off x="-1303550" y="4917558"/>
            <a:ext cx="602331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18F3A1FA-A270-D0C6-2221-1B223D6F8A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815185" y="323162"/>
            <a:ext cx="907279" cy="1411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</a:blip>
          <a:srcRect l="33622" b="43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59300" y="9345705"/>
            <a:ext cx="385749" cy="38574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6161018" y="9288555"/>
            <a:ext cx="1166622" cy="43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lacial Indifference"/>
                <a:ea typeface="+mn-ea"/>
                <a:cs typeface="+mn-cs"/>
              </a:rPr>
              <a:t>Next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91617" y="3118401"/>
            <a:ext cx="10030847" cy="2719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26543F"/>
                </a:solidFill>
                <a:effectLst/>
                <a:uLnTx/>
                <a:uFillTx/>
                <a:latin typeface="Object Sans Heavy" pitchFamily="2" charset="77"/>
                <a:ea typeface="+mn-ea"/>
                <a:cs typeface="+mn-cs"/>
              </a:rPr>
              <a:t>Upcycled Beauty </a:t>
            </a:r>
          </a:p>
          <a:p>
            <a:pPr marL="0" marR="0" lvl="0" indent="0" algn="l" defTabSz="914400" rtl="0" eaLnBrk="1" fontAlgn="auto" latinLnBrk="0" hangingPunct="1">
              <a:lnSpc>
                <a:spcPts val="110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6543F"/>
                </a:solidFill>
                <a:effectLst/>
                <a:uLnTx/>
                <a:uFillTx/>
                <a:latin typeface="Object Sans" pitchFamily="2" charset="77"/>
                <a:ea typeface="+mn-ea"/>
                <a:cs typeface="+mn-cs"/>
              </a:rPr>
              <a:t>is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2C308ACE-1809-B9E0-ED7B-DA2BE3298B8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3132" y="956913"/>
            <a:ext cx="4621378" cy="4632961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0FE5D815-7E05-A6FA-AD58-B44639F674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8334" y="3633635"/>
            <a:ext cx="2825448" cy="2832529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2E04DECB-EB93-D026-AE52-E5122553F45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2457" y="3777279"/>
            <a:ext cx="6299202" cy="8398936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E455612B-F3C9-A4E0-44C8-ED55536279A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926099" flipH="1">
            <a:off x="5528428" y="8369907"/>
            <a:ext cx="3429048" cy="2552191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5987FBD0-D465-7CF9-9769-7F9C12D6C2E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65342" y="3343786"/>
            <a:ext cx="3875876" cy="6653864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8CBCC125-13C5-7282-DF82-E174F7399E4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8692003">
            <a:off x="-329708" y="1884351"/>
            <a:ext cx="2180815" cy="162315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642951" y="813268"/>
            <a:ext cx="17002098" cy="0"/>
          </a:xfrm>
          <a:prstGeom prst="line">
            <a:avLst/>
          </a:prstGeom>
          <a:ln w="9525" cap="flat">
            <a:solidFill>
              <a:srgbClr val="26543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642951" y="427425"/>
            <a:ext cx="5354759" cy="33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6543F"/>
                </a:solidFill>
                <a:effectLst/>
                <a:uLnTx/>
                <a:uFillTx/>
                <a:latin typeface="Object Sans Heavy" pitchFamily="2" charset="77"/>
                <a:ea typeface="+mn-ea"/>
                <a:cs typeface="+mn-cs"/>
              </a:rPr>
              <a:t>Visit our new website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6543F"/>
                </a:solidFill>
                <a:effectLst/>
                <a:uLnTx/>
                <a:uFillTx/>
                <a:latin typeface="Object Sans Heavy" pitchFamily="2" charset="77"/>
                <a:ea typeface="+mn-ea"/>
                <a:cs typeface="+mn-cs"/>
              </a:rPr>
              <a:t>www.ctc.ca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6543F"/>
              </a:solidFill>
              <a:effectLst/>
              <a:uLnTx/>
              <a:uFillTx/>
              <a:latin typeface="Object Sans Heavy" pitchFamily="2" charset="77"/>
              <a:ea typeface="+mn-ea"/>
              <a:cs typeface="+mn-cs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815185" y="323162"/>
            <a:ext cx="907279" cy="1411076"/>
          </a:xfrm>
          <a:prstGeom prst="rect">
            <a:avLst/>
          </a:prstGeom>
        </p:spPr>
      </p:pic>
      <p:pic>
        <p:nvPicPr>
          <p:cNvPr id="30" name="Picture 7">
            <a:extLst>
              <a:ext uri="{FF2B5EF4-FFF2-40B4-BE49-F238E27FC236}">
                <a16:creationId xmlns:a16="http://schemas.microsoft.com/office/drawing/2014/main" id="{337028A3-AFAF-C565-432A-C9D56C3EC96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653373">
            <a:off x="-2306363" y="5111712"/>
            <a:ext cx="6172200" cy="822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D53471-60A5-7CC3-50A5-42DDACE766DC}"/>
              </a:ext>
            </a:extLst>
          </p:cNvPr>
          <p:cNvSpPr txBox="1"/>
          <p:nvPr/>
        </p:nvSpPr>
        <p:spPr>
          <a:xfrm>
            <a:off x="8474919" y="4831076"/>
            <a:ext cx="9091643" cy="1015663"/>
          </a:xfrm>
          <a:prstGeom prst="rect">
            <a:avLst/>
          </a:prstGeom>
          <a:solidFill>
            <a:srgbClr val="26543F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bject Sans" pitchFamily="2" charset="77"/>
                <a:ea typeface="+mn-ea"/>
                <a:cs typeface="+mn-cs"/>
              </a:rPr>
              <a:t>a new economic model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65EE8C-724E-9F25-5893-B895C547B483}"/>
              </a:ext>
            </a:extLst>
          </p:cNvPr>
          <p:cNvSpPr txBox="1"/>
          <p:nvPr/>
        </p:nvSpPr>
        <p:spPr>
          <a:xfrm>
            <a:off x="8478529" y="4838700"/>
            <a:ext cx="9111464" cy="1015663"/>
          </a:xfrm>
          <a:prstGeom prst="rect">
            <a:avLst/>
          </a:prstGeom>
          <a:solidFill>
            <a:srgbClr val="26543F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bject Sans" pitchFamily="2" charset="77"/>
                <a:ea typeface="+mn-ea"/>
                <a:cs typeface="+mn-cs"/>
              </a:rPr>
              <a:t>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6543F"/>
                </a:solidFill>
                <a:effectLst/>
                <a:uLnTx/>
                <a:uFillTx/>
                <a:latin typeface="Object Sans" pitchFamily="2" charset="77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bject Sans" pitchFamily="2" charset="77"/>
                <a:ea typeface="+mn-ea"/>
                <a:cs typeface="+mn-cs"/>
              </a:rPr>
              <a:t>movement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ADE250-BAE2-D161-48D7-E7FF42C55F5C}"/>
              </a:ext>
            </a:extLst>
          </p:cNvPr>
          <p:cNvSpPr txBox="1"/>
          <p:nvPr/>
        </p:nvSpPr>
        <p:spPr>
          <a:xfrm>
            <a:off x="8474919" y="4838700"/>
            <a:ext cx="9091643" cy="1015663"/>
          </a:xfrm>
          <a:prstGeom prst="rect">
            <a:avLst/>
          </a:prstGeom>
          <a:solidFill>
            <a:srgbClr val="26543F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bject Sans" pitchFamily="2" charset="77"/>
                <a:ea typeface="+mn-ea"/>
                <a:cs typeface="+mn-cs"/>
              </a:rPr>
              <a:t>a trend</a:t>
            </a:r>
          </a:p>
        </p:txBody>
      </p:sp>
    </p:spTree>
    <p:extLst>
      <p:ext uri="{BB962C8B-B14F-4D97-AF65-F5344CB8AC3E}">
        <p14:creationId xmlns:p14="http://schemas.microsoft.com/office/powerpoint/2010/main" val="304316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</a:blip>
          <a:srcRect l="33622" b="43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032774" y="1033349"/>
            <a:ext cx="5770288" cy="57847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058628">
            <a:off x="-1141842" y="2952799"/>
            <a:ext cx="8495049" cy="113267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159482">
            <a:off x="3075761" y="3347015"/>
            <a:ext cx="1808071" cy="57974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846139">
            <a:off x="811749" y="2888182"/>
            <a:ext cx="2331225" cy="73136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53373">
            <a:off x="-3130223" y="4501365"/>
            <a:ext cx="6172200" cy="8229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38450" y="8809762"/>
            <a:ext cx="4414967" cy="44260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t="45975"/>
          <a:stretch>
            <a:fillRect/>
          </a:stretch>
        </p:blipFill>
        <p:spPr>
          <a:xfrm>
            <a:off x="1977362" y="0"/>
            <a:ext cx="5079168" cy="375888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642951" y="813268"/>
            <a:ext cx="17002098" cy="0"/>
          </a:xfrm>
          <a:prstGeom prst="line">
            <a:avLst/>
          </a:prstGeom>
          <a:ln w="9525" cap="flat">
            <a:solidFill>
              <a:srgbClr val="26543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59300" y="9345705"/>
            <a:ext cx="385749" cy="38574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50076" y="9345705"/>
            <a:ext cx="385749" cy="38574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6161018" y="9288555"/>
            <a:ext cx="1166622" cy="43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Glacial Indifference"/>
              </a:rPr>
              <a:t>Next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5913" y="9288555"/>
            <a:ext cx="1572086" cy="43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737373"/>
                </a:solidFill>
                <a:latin typeface="Glacial Indifference"/>
              </a:rPr>
              <a:t>Previous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2951" y="427425"/>
            <a:ext cx="5354759" cy="33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26543F"/>
                </a:solidFill>
                <a:latin typeface="Object Sans Heavy" pitchFamily="2" charset="77"/>
              </a:rPr>
              <a:t>Visit our new website </a:t>
            </a:r>
            <a:r>
              <a:rPr lang="en-US" sz="2000" b="1" dirty="0" err="1">
                <a:solidFill>
                  <a:srgbClr val="26543F"/>
                </a:solidFill>
                <a:latin typeface="Object Sans Heavy" pitchFamily="2" charset="77"/>
              </a:rPr>
              <a:t>www.ctc.ca</a:t>
            </a:r>
            <a:endParaRPr lang="en-US" sz="2000" b="1" dirty="0">
              <a:solidFill>
                <a:srgbClr val="26543F"/>
              </a:solidFill>
              <a:latin typeface="Object Sans Heavy" pitchFamily="2" charset="77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360617" y="4105512"/>
            <a:ext cx="9927384" cy="1318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59"/>
              </a:lnSpc>
            </a:pPr>
            <a:r>
              <a:rPr lang="en-US" sz="7899" dirty="0">
                <a:solidFill>
                  <a:srgbClr val="26543F"/>
                </a:solidFill>
                <a:latin typeface="Object Sans 1"/>
              </a:rPr>
              <a:t>Upcycled Beauty?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360617" y="3052799"/>
            <a:ext cx="8024414" cy="1497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599"/>
              </a:lnSpc>
            </a:pPr>
            <a:r>
              <a:rPr lang="en-US" sz="8999" b="1" dirty="0">
                <a:solidFill>
                  <a:srgbClr val="26543F"/>
                </a:solidFill>
                <a:latin typeface="Object Sans Heavy" pitchFamily="2" charset="77"/>
              </a:rPr>
              <a:t>WHAT IS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60616" y="5772322"/>
            <a:ext cx="9361847" cy="3375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699" dirty="0">
                <a:solidFill>
                  <a:srgbClr val="000000"/>
                </a:solidFill>
                <a:latin typeface="Glacial Indifference"/>
              </a:rPr>
              <a:t>Upcycled beauty describes beauty products made with or made entirely from by-products or 'waste’ from the food industry. </a:t>
            </a:r>
          </a:p>
          <a:p>
            <a:pPr algn="just">
              <a:lnSpc>
                <a:spcPts val="3779"/>
              </a:lnSpc>
            </a:pPr>
            <a:r>
              <a:rPr lang="en-CA" sz="2699" dirty="0">
                <a:solidFill>
                  <a:srgbClr val="000000"/>
                </a:solidFill>
                <a:latin typeface="Glacial Indifference"/>
              </a:rPr>
              <a:t>This movement offers forward-thinking brands an opportunity to create innovative beauty products that make better use of the precious resources around us -without compromising quality or efficacy.</a:t>
            </a:r>
            <a:endParaRPr lang="en-US" sz="2699" dirty="0">
              <a:solidFill>
                <a:srgbClr val="000000"/>
              </a:solidFill>
              <a:latin typeface="Glacial Indifference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815185" y="323162"/>
            <a:ext cx="907279" cy="1411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</a:blip>
          <a:srcRect l="33622" b="432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59300" y="9345705"/>
            <a:ext cx="385749" cy="3857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50076" y="9345705"/>
            <a:ext cx="385749" cy="385749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642951" y="813268"/>
            <a:ext cx="17002098" cy="0"/>
          </a:xfrm>
          <a:prstGeom prst="line">
            <a:avLst/>
          </a:prstGeom>
          <a:ln w="9525" cap="flat">
            <a:solidFill>
              <a:srgbClr val="26543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15913" y="2139206"/>
            <a:ext cx="6982080" cy="697020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867455" y="4529206"/>
            <a:ext cx="8777594" cy="24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endParaRPr dirty="0"/>
          </a:p>
          <a:p>
            <a:pPr algn="just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Object Sans 1"/>
              </a:rPr>
              <a:t>                       of consumers want beauty brands to be more transparent about the ingredients in their products.</a:t>
            </a:r>
          </a:p>
          <a:p>
            <a:pPr algn="just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Object Sans 1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867455" y="4458748"/>
            <a:ext cx="2029145" cy="1164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99" dirty="0">
                <a:solidFill>
                  <a:srgbClr val="26543F"/>
                </a:solidFill>
                <a:latin typeface="Object Sans 2 Bold"/>
              </a:rPr>
              <a:t>97%</a:t>
            </a:r>
            <a:endParaRPr lang="en-US" sz="6999" baseline="30000" dirty="0">
              <a:solidFill>
                <a:srgbClr val="26543F"/>
              </a:solidFill>
              <a:latin typeface="Object Sans 2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949585" y="5268198"/>
            <a:ext cx="4048125" cy="3194600"/>
            <a:chOff x="-75865" y="-28575"/>
            <a:chExt cx="1066173" cy="841375"/>
          </a:xfrm>
        </p:grpSpPr>
        <p:sp>
          <p:nvSpPr>
            <p:cNvPr id="13" name="Freeform 13"/>
            <p:cNvSpPr/>
            <p:nvPr/>
          </p:nvSpPr>
          <p:spPr>
            <a:xfrm>
              <a:off x="-75865" y="0"/>
              <a:ext cx="1066173" cy="119205"/>
            </a:xfrm>
            <a:custGeom>
              <a:avLst/>
              <a:gdLst/>
              <a:ahLst/>
              <a:cxnLst/>
              <a:rect l="l" t="t" r="r" b="b"/>
              <a:pathLst>
                <a:path w="990308" h="130430">
                  <a:moveTo>
                    <a:pt x="0" y="0"/>
                  </a:moveTo>
                  <a:lnTo>
                    <a:pt x="990308" y="0"/>
                  </a:lnTo>
                  <a:lnTo>
                    <a:pt x="990308" y="130430"/>
                  </a:lnTo>
                  <a:lnTo>
                    <a:pt x="0" y="1304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6161018" y="9288555"/>
            <a:ext cx="1166622" cy="43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Glacial Indifference"/>
              </a:rPr>
              <a:t>Next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5913" y="9288555"/>
            <a:ext cx="1572086" cy="43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737373"/>
                </a:solidFill>
                <a:latin typeface="Glacial Indifference"/>
              </a:rPr>
              <a:t>Previous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42951" y="427425"/>
            <a:ext cx="5354759" cy="33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26543F"/>
                </a:solidFill>
                <a:latin typeface="Object Sans Heavy" pitchFamily="2" charset="77"/>
              </a:rPr>
              <a:t>Visit our new website </a:t>
            </a:r>
            <a:r>
              <a:rPr lang="en-US" sz="2000" b="1" dirty="0" err="1">
                <a:solidFill>
                  <a:srgbClr val="26543F"/>
                </a:solidFill>
                <a:latin typeface="Object Sans Heavy" pitchFamily="2" charset="77"/>
              </a:rPr>
              <a:t>www.ctc.ca</a:t>
            </a:r>
            <a:endParaRPr lang="en-US" sz="2000" b="1" dirty="0">
              <a:solidFill>
                <a:srgbClr val="26543F"/>
              </a:solidFill>
              <a:latin typeface="Object Sans Heavy" pitchFamily="2" charset="77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886505" y="7401973"/>
            <a:ext cx="8855009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000000"/>
                </a:solidFill>
                <a:latin typeface="Object Sans 1"/>
              </a:rPr>
              <a:t>                                          of consumers chose beauty &amp; personal care brands that have environmentally sustainable practices &amp; values.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867455" y="6877437"/>
            <a:ext cx="4548243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6999">
                <a:solidFill>
                  <a:srgbClr val="26543F"/>
                </a:solidFill>
                <a:latin typeface="Object Sans 2"/>
              </a:rPr>
              <a:t>Over </a:t>
            </a:r>
            <a:r>
              <a:rPr lang="en-US" sz="6999">
                <a:solidFill>
                  <a:srgbClr val="26543F"/>
                </a:solidFill>
                <a:latin typeface="Object Sans 2 Bold"/>
              </a:rPr>
              <a:t>1/3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815185" y="323162"/>
            <a:ext cx="907279" cy="1411076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7697993" y="2829996"/>
            <a:ext cx="9947056" cy="116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799"/>
              </a:lnSpc>
            </a:pPr>
            <a:r>
              <a:rPr lang="en-US" sz="6999" b="1" dirty="0">
                <a:solidFill>
                  <a:srgbClr val="26543F"/>
                </a:solidFill>
                <a:latin typeface="Object Sans Heavy" pitchFamily="2" charset="77"/>
              </a:rPr>
              <a:t>WHAT THEY WANT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273270" y="1902896"/>
            <a:ext cx="12371779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799"/>
              </a:lnSpc>
            </a:pPr>
            <a:r>
              <a:rPr lang="en-US" sz="6999">
                <a:solidFill>
                  <a:srgbClr val="26543F"/>
                </a:solidFill>
                <a:latin typeface="Object Sans 1"/>
              </a:rPr>
              <a:t>GIVE THE CONSUMER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96B45E-1EDB-2F2A-1444-64BAE182C445}"/>
              </a:ext>
            </a:extLst>
          </p:cNvPr>
          <p:cNvSpPr txBox="1"/>
          <p:nvPr/>
        </p:nvSpPr>
        <p:spPr>
          <a:xfrm>
            <a:off x="1905000" y="5448299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B5859"/>
                </a:solidFill>
                <a:latin typeface="Object Sans" pitchFamily="2" charset="77"/>
              </a:rPr>
              <a:t>Why choose upcycled ingredients?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6D14DE-4CF3-597B-F24F-2E5664EBDB38}"/>
              </a:ext>
            </a:extLst>
          </p:cNvPr>
          <p:cNvSpPr/>
          <p:nvPr/>
        </p:nvSpPr>
        <p:spPr>
          <a:xfrm>
            <a:off x="3202641" y="6972300"/>
            <a:ext cx="2055159" cy="1930178"/>
          </a:xfrm>
          <a:prstGeom prst="rect">
            <a:avLst/>
          </a:prstGeom>
          <a:solidFill>
            <a:srgbClr val="E3E5E6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BD956F-9C50-FAFF-FEC4-5E0C0AD9F667}"/>
              </a:ext>
            </a:extLst>
          </p:cNvPr>
          <p:cNvSpPr txBox="1"/>
          <p:nvPr/>
        </p:nvSpPr>
        <p:spPr>
          <a:xfrm>
            <a:off x="8940754" y="9628865"/>
            <a:ext cx="17022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/>
              <a:t>Cosmetics Business, 2020, Nearly 100% of consumers call for an end to beauty ingredient jargon </a:t>
            </a:r>
          </a:p>
          <a:p>
            <a:pPr marL="342900" indent="-342900">
              <a:buAutoNum type="arabicPeriod"/>
            </a:pPr>
            <a:r>
              <a:rPr lang="en-US" sz="1400" dirty="0"/>
              <a:t>SGK, accessed 01/2023, 5 ways brands can make consumers greener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66CF24-E14C-66DD-0757-8933FC3323AF}"/>
              </a:ext>
            </a:extLst>
          </p:cNvPr>
          <p:cNvSpPr txBox="1"/>
          <p:nvPr/>
        </p:nvSpPr>
        <p:spPr>
          <a:xfrm>
            <a:off x="10668000" y="45339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6543F"/>
                </a:solidFill>
                <a:latin typeface="Object Sans" pitchFamily="2" charset="77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157162-9A63-69BB-BBD6-C66415C05FAD}"/>
              </a:ext>
            </a:extLst>
          </p:cNvPr>
          <p:cNvSpPr txBox="1"/>
          <p:nvPr/>
        </p:nvSpPr>
        <p:spPr>
          <a:xfrm>
            <a:off x="12496800" y="69723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6543F"/>
                </a:solidFill>
                <a:latin typeface="Object Sans" pitchFamily="2" charset="77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0710" t="7992" b="251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59300" y="9345705"/>
            <a:ext cx="385749" cy="3857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50076" y="9345705"/>
            <a:ext cx="385749" cy="385749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2912">
            <a:off x="5997708" y="2234426"/>
            <a:ext cx="10163311" cy="0"/>
          </a:xfrm>
          <a:prstGeom prst="line">
            <a:avLst/>
          </a:prstGeom>
          <a:ln w="9525" cap="flat">
            <a:solidFill>
              <a:srgbClr val="26543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14403278" y="3987861"/>
            <a:ext cx="3505954" cy="0"/>
          </a:xfrm>
          <a:prstGeom prst="line">
            <a:avLst/>
          </a:prstGeom>
          <a:ln w="9525" cap="flat">
            <a:solidFill>
              <a:srgbClr val="26543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8"/>
          <a:srcRect l="14642" r="14642" b="1361"/>
          <a:stretch/>
        </p:blipFill>
        <p:spPr>
          <a:xfrm>
            <a:off x="11428994" y="2568470"/>
            <a:ext cx="4337804" cy="63333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815185" y="323162"/>
            <a:ext cx="907279" cy="141107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6161018" y="9288555"/>
            <a:ext cx="1166622" cy="43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Glacial Indifference"/>
              </a:rPr>
              <a:t>Next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5913" y="9288555"/>
            <a:ext cx="1572086" cy="43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737373"/>
                </a:solidFill>
                <a:latin typeface="Glacial Indifference"/>
              </a:rPr>
              <a:t>Previous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2951" y="427425"/>
            <a:ext cx="5354759" cy="33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FFFFFF"/>
                </a:solidFill>
                <a:latin typeface="Object Sans Heavy" pitchFamily="2" charset="77"/>
              </a:rPr>
              <a:t>Visit our new website </a:t>
            </a:r>
            <a:r>
              <a:rPr lang="en-US" sz="2000" b="1" dirty="0" err="1">
                <a:solidFill>
                  <a:srgbClr val="FFFFFF"/>
                </a:solidFill>
                <a:latin typeface="Object Sans Heavy" pitchFamily="2" charset="77"/>
              </a:rPr>
              <a:t>www.ctc.ca</a:t>
            </a:r>
            <a:endParaRPr lang="en-US" sz="2000" b="1" dirty="0">
              <a:solidFill>
                <a:srgbClr val="FFFFFF"/>
              </a:solidFill>
              <a:latin typeface="Object Sans Heavy" pitchFamily="2" charset="77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1181100"/>
            <a:ext cx="15122793" cy="779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96"/>
              </a:lnSpc>
            </a:pPr>
            <a:r>
              <a:rPr lang="en-US" sz="6700" b="1" dirty="0">
                <a:solidFill>
                  <a:srgbClr val="FFFFFF"/>
                </a:solidFill>
                <a:latin typeface="Object Sans Heavy" pitchFamily="2" charset="77"/>
              </a:rPr>
              <a:t>Chickpeas are not only for hummus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42194" y="4192648"/>
            <a:ext cx="6232065" cy="77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4"/>
              </a:lnSpc>
            </a:pPr>
            <a:r>
              <a:rPr lang="en-US" sz="6300" dirty="0" err="1">
                <a:solidFill>
                  <a:srgbClr val="FFFFFF"/>
                </a:solidFill>
                <a:latin typeface=""/>
              </a:rPr>
              <a:t>Faba</a:t>
            </a:r>
            <a:r>
              <a:rPr lang="en-US" sz="6300" dirty="0">
                <a:solidFill>
                  <a:srgbClr val="FFFFFF"/>
                </a:solidFill>
                <a:latin typeface="Heebo 1"/>
              </a:rPr>
              <a:t> TONIQ®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2019021"/>
            <a:ext cx="4969010" cy="367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dirty="0">
                <a:solidFill>
                  <a:srgbClr val="26543F"/>
                </a:solidFill>
                <a:latin typeface="Object Sans 1"/>
              </a:rPr>
              <a:t>They're also incredible for the hair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42194" y="6179571"/>
            <a:ext cx="7300617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Heebo 2"/>
              </a:rPr>
              <a:t>Natural, upcycled hair styling active for defined, long-lasting curls.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06624" y="4721351"/>
            <a:ext cx="7561511" cy="844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8"/>
              </a:lnSpc>
              <a:spcBef>
                <a:spcPct val="0"/>
              </a:spcBef>
            </a:pPr>
            <a:r>
              <a:rPr lang="en-US" sz="4998">
                <a:solidFill>
                  <a:srgbClr val="FFFFFF"/>
                </a:solidFill>
                <a:latin typeface="Heebo 2"/>
              </a:rPr>
              <a:t>Upcycled hair styling active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710" t="7992" b="251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259300" y="9345705"/>
            <a:ext cx="385749" cy="3857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450076" y="9345705"/>
            <a:ext cx="385749" cy="385749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2912">
            <a:off x="5997708" y="2234426"/>
            <a:ext cx="10163311" cy="0"/>
          </a:xfrm>
          <a:prstGeom prst="line">
            <a:avLst/>
          </a:prstGeom>
          <a:ln w="9525" cap="flat">
            <a:solidFill>
              <a:srgbClr val="26543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14403278" y="3987861"/>
            <a:ext cx="3505954" cy="0"/>
          </a:xfrm>
          <a:prstGeom prst="line">
            <a:avLst/>
          </a:prstGeom>
          <a:ln w="9525" cap="flat">
            <a:solidFill>
              <a:srgbClr val="26543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815185" y="323162"/>
            <a:ext cx="907279" cy="14110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t="22730" r="4323" b="3247"/>
          <a:stretch>
            <a:fillRect/>
          </a:stretch>
        </p:blipFill>
        <p:spPr>
          <a:xfrm>
            <a:off x="1026170" y="2663293"/>
            <a:ext cx="14657067" cy="636919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161018" y="9288555"/>
            <a:ext cx="1166622" cy="43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Glacial Indifference"/>
              </a:rPr>
              <a:t>Next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5913" y="9288555"/>
            <a:ext cx="1572086" cy="43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737373"/>
                </a:solidFill>
                <a:latin typeface="Glacial Indifference"/>
              </a:rPr>
              <a:t>Previous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2951" y="427425"/>
            <a:ext cx="5354759" cy="33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FFFFFF"/>
                </a:solidFill>
                <a:latin typeface="Object Sans Heavy" pitchFamily="2" charset="77"/>
              </a:rPr>
              <a:t>Visit our new website </a:t>
            </a:r>
            <a:r>
              <a:rPr lang="en-US" sz="2000" b="1" dirty="0" err="1">
                <a:solidFill>
                  <a:srgbClr val="FFFFFF"/>
                </a:solidFill>
                <a:latin typeface="Object Sans Heavy" pitchFamily="2" charset="77"/>
              </a:rPr>
              <a:t>www.ctc.ca</a:t>
            </a:r>
            <a:endParaRPr lang="en-US" sz="2000" b="1" dirty="0">
              <a:solidFill>
                <a:srgbClr val="FFFFFF"/>
              </a:solidFill>
              <a:latin typeface="Object Sans Heavy" pitchFamily="2" charset="77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1181100"/>
            <a:ext cx="15122793" cy="779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96"/>
              </a:lnSpc>
            </a:pPr>
            <a:r>
              <a:rPr lang="en-US" sz="6700" b="1" dirty="0">
                <a:solidFill>
                  <a:srgbClr val="FFFFFF"/>
                </a:solidFill>
                <a:latin typeface="Object Sans Heavy" pitchFamily="2" charset="77"/>
              </a:rPr>
              <a:t>Chickpeas are not only for hummus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2019021"/>
            <a:ext cx="4969010" cy="367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dirty="0">
                <a:solidFill>
                  <a:srgbClr val="26543F"/>
                </a:solidFill>
                <a:latin typeface="Object Sans 1"/>
              </a:rPr>
              <a:t>They're also incredible for the hair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5198" r="1367" b="210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50076" y="9345705"/>
            <a:ext cx="385749" cy="385749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2912">
            <a:off x="5997708" y="2234426"/>
            <a:ext cx="10163311" cy="0"/>
          </a:xfrm>
          <a:prstGeom prst="line">
            <a:avLst/>
          </a:prstGeom>
          <a:ln w="9525" cap="flat">
            <a:solidFill>
              <a:srgbClr val="507C4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14403278" y="3987861"/>
            <a:ext cx="3505954" cy="0"/>
          </a:xfrm>
          <a:prstGeom prst="line">
            <a:avLst/>
          </a:prstGeom>
          <a:ln w="9525" cap="flat">
            <a:solidFill>
              <a:srgbClr val="507C4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27468" r="27468"/>
          <a:stretch>
            <a:fillRect/>
          </a:stretch>
        </p:blipFill>
        <p:spPr>
          <a:xfrm>
            <a:off x="11428994" y="2568470"/>
            <a:ext cx="4337804" cy="642071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161018" y="9288555"/>
            <a:ext cx="1166622" cy="43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0F3055"/>
                </a:solidFill>
                <a:latin typeface="Glacial Indifference"/>
              </a:rPr>
              <a:t>Next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5913" y="9288555"/>
            <a:ext cx="1572086" cy="43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2B466E"/>
                </a:solidFill>
                <a:latin typeface="Glacial Indifference"/>
              </a:rPr>
              <a:t>Previous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2951" y="427425"/>
            <a:ext cx="5354759" cy="33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FFFFFF"/>
                </a:solidFill>
                <a:latin typeface="Object Sans Heavy" pitchFamily="2" charset="77"/>
              </a:rPr>
              <a:t>Visit our new website </a:t>
            </a:r>
            <a:r>
              <a:rPr lang="en-US" sz="2000" b="1" dirty="0" err="1">
                <a:solidFill>
                  <a:srgbClr val="FFFFFF"/>
                </a:solidFill>
                <a:latin typeface="Object Sans Heavy" pitchFamily="2" charset="77"/>
              </a:rPr>
              <a:t>www.ctc.ca</a:t>
            </a:r>
            <a:endParaRPr lang="en-US" sz="2000" b="1" dirty="0">
              <a:solidFill>
                <a:srgbClr val="FFFFFF"/>
              </a:solidFill>
              <a:latin typeface="Object Sans Heavy" pitchFamily="2" charset="77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1209675"/>
            <a:ext cx="14738098" cy="911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64"/>
              </a:lnSpc>
            </a:pPr>
            <a:r>
              <a:rPr lang="en-US" sz="7800" b="1" dirty="0">
                <a:solidFill>
                  <a:srgbClr val="FFFFFF"/>
                </a:solidFill>
                <a:latin typeface="Object Sans Heavy" pitchFamily="2" charset="77"/>
              </a:rPr>
              <a:t>Plums are not just for pies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2019021"/>
            <a:ext cx="4969010" cy="367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dirty="0">
                <a:solidFill>
                  <a:srgbClr val="FFFFFF"/>
                </a:solidFill>
                <a:latin typeface="Object Sans 1"/>
              </a:rPr>
              <a:t>They’re also incredible for the skin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42194" y="4192648"/>
            <a:ext cx="7300617" cy="751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4"/>
              </a:lnSpc>
            </a:pPr>
            <a:r>
              <a:rPr lang="en-US" sz="6300" dirty="0">
                <a:solidFill>
                  <a:srgbClr val="FFFFFF"/>
                </a:solidFill>
                <a:latin typeface="Heebo 1"/>
              </a:rPr>
              <a:t>VIRGIN PLUM OIL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42194" y="4858262"/>
            <a:ext cx="8150275" cy="86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8"/>
              </a:lnSpc>
              <a:spcBef>
                <a:spcPct val="0"/>
              </a:spcBef>
            </a:pPr>
            <a:r>
              <a:rPr lang="en-US" sz="4998" dirty="0">
                <a:solidFill>
                  <a:srgbClr val="FFFFFF"/>
                </a:solidFill>
                <a:latin typeface="Heebo 2"/>
              </a:rPr>
              <a:t>Upcycled moisturizing oil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42194" y="6179571"/>
            <a:ext cx="7300617" cy="213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FFFFFF"/>
                </a:solidFill>
                <a:latin typeface="Heebo 2"/>
              </a:rPr>
              <a:t>Naturally rich in Omega 6 and 9 fatty acids, this oil offers a pleasant almond aroma which makes it the perfect base odor mask for fragrance free products.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 l="797" r="797"/>
          <a:stretch>
            <a:fillRect/>
          </a:stretch>
        </p:blipFill>
        <p:spPr>
          <a:xfrm>
            <a:off x="16744329" y="323162"/>
            <a:ext cx="1138446" cy="14110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259300" y="9345705"/>
            <a:ext cx="385749" cy="385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6609" b="2021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42951" y="813268"/>
            <a:ext cx="17002098" cy="0"/>
          </a:xfrm>
          <a:prstGeom prst="line">
            <a:avLst/>
          </a:prstGeom>
          <a:ln w="9525" cap="flat">
            <a:solidFill>
              <a:srgbClr val="26543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59300" y="9345705"/>
            <a:ext cx="385749" cy="3857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50076" y="9345705"/>
            <a:ext cx="385749" cy="3857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815185" y="323162"/>
            <a:ext cx="907279" cy="141107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6161018" y="9288555"/>
            <a:ext cx="1166622" cy="43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Glacial Indifference"/>
              </a:rPr>
              <a:t>Next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5913" y="9288555"/>
            <a:ext cx="1572086" cy="43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737373"/>
                </a:solidFill>
                <a:latin typeface="Glacial Indifference"/>
              </a:rPr>
              <a:t>Previous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2951" y="427425"/>
            <a:ext cx="5354759" cy="33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26543F"/>
                </a:solidFill>
                <a:latin typeface="Object Sans Heavy" pitchFamily="2" charset="77"/>
              </a:rPr>
              <a:t>Visit our new website </a:t>
            </a:r>
            <a:r>
              <a:rPr lang="en-US" sz="2000" b="1" dirty="0" err="1">
                <a:solidFill>
                  <a:srgbClr val="26543F"/>
                </a:solidFill>
                <a:latin typeface="Object Sans Heavy" pitchFamily="2" charset="77"/>
              </a:rPr>
              <a:t>www.ctc.ca</a:t>
            </a:r>
            <a:endParaRPr lang="en-US" sz="2000" b="1" dirty="0">
              <a:solidFill>
                <a:srgbClr val="26543F"/>
              </a:solidFill>
              <a:latin typeface="Object Sans Heavy" pitchFamily="2" charset="77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783462" y="3816990"/>
            <a:ext cx="7458877" cy="1497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99"/>
              </a:lnSpc>
            </a:pPr>
            <a:r>
              <a:rPr lang="en-US" sz="8999" b="1" dirty="0">
                <a:solidFill>
                  <a:srgbClr val="26543F"/>
                </a:solidFill>
                <a:latin typeface="Object Sans Heavy" pitchFamily="2" charset="77"/>
              </a:rPr>
              <a:t>Thank you,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985179" y="6438900"/>
            <a:ext cx="8659870" cy="49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000000"/>
                </a:solidFill>
                <a:latin typeface="Object Sans 1"/>
              </a:rPr>
              <a:t>Let's discuss sustainability, innovation &amp; more.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83462" y="4914900"/>
            <a:ext cx="9265657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99"/>
              </a:lnSpc>
              <a:spcBef>
                <a:spcPct val="0"/>
              </a:spcBef>
            </a:pPr>
            <a:r>
              <a:rPr lang="en-US" sz="9000" dirty="0">
                <a:solidFill>
                  <a:srgbClr val="26543F"/>
                </a:solidFill>
                <a:latin typeface="Object Sans 1"/>
              </a:rPr>
              <a:t>Come talk to 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</TotalTime>
  <Words>521</Words>
  <Application>Microsoft Macintosh PowerPoint</Application>
  <PresentationFormat>Custom</PresentationFormat>
  <Paragraphs>80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Object Sans Heavy</vt:lpstr>
      <vt:lpstr>Object Sans 2 Bold</vt:lpstr>
      <vt:lpstr>Heebo 2</vt:lpstr>
      <vt:lpstr>Glacial Indifference</vt:lpstr>
      <vt:lpstr>Roboto Slab</vt:lpstr>
      <vt:lpstr>Montserrat</vt:lpstr>
      <vt:lpstr>Calibri</vt:lpstr>
      <vt:lpstr>Heebo 1</vt:lpstr>
      <vt:lpstr>Object Sans 2</vt:lpstr>
      <vt:lpstr>Arial</vt:lpstr>
      <vt:lpstr>Object Sans</vt:lpstr>
      <vt:lpstr>Object Sans 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Upcycling event</dc:title>
  <cp:lastModifiedBy>Prescillia Pichonnier</cp:lastModifiedBy>
  <cp:revision>5</cp:revision>
  <dcterms:created xsi:type="dcterms:W3CDTF">2006-08-16T00:00:00Z</dcterms:created>
  <dcterms:modified xsi:type="dcterms:W3CDTF">2023-01-26T20:36:55Z</dcterms:modified>
  <dc:identifier>DAFYgwqa8mM</dc:identifier>
</cp:coreProperties>
</file>