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70" r:id="rId4"/>
    <p:sldId id="261" r:id="rId5"/>
    <p:sldId id="260" r:id="rId6"/>
    <p:sldId id="268" r:id="rId7"/>
    <p:sldId id="266" r:id="rId8"/>
    <p:sldId id="272" r:id="rId9"/>
    <p:sldId id="273" r:id="rId10"/>
    <p:sldId id="271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orient="horz" pos="2665">
          <p15:clr>
            <a:srgbClr val="A4A3A4"/>
          </p15:clr>
        </p15:guide>
        <p15:guide id="3" orient="horz" pos="981">
          <p15:clr>
            <a:srgbClr val="A4A3A4"/>
          </p15:clr>
        </p15:guide>
        <p15:guide id="4" orient="horz" pos="699">
          <p15:clr>
            <a:srgbClr val="A4A3A4"/>
          </p15:clr>
        </p15:guide>
        <p15:guide id="5" orient="horz" pos="406">
          <p15:clr>
            <a:srgbClr val="A4A3A4"/>
          </p15:clr>
        </p15:guide>
        <p15:guide id="6" orient="horz" pos="1321">
          <p15:clr>
            <a:srgbClr val="A4A3A4"/>
          </p15:clr>
        </p15:guide>
        <p15:guide id="7" orient="horz" pos="1465">
          <p15:clr>
            <a:srgbClr val="A4A3A4"/>
          </p15:clr>
        </p15:guide>
        <p15:guide id="8" orient="horz" pos="1609">
          <p15:clr>
            <a:srgbClr val="A4A3A4"/>
          </p15:clr>
        </p15:guide>
        <p15:guide id="9" orient="horz" pos="2385">
          <p15:clr>
            <a:srgbClr val="A4A3A4"/>
          </p15:clr>
        </p15:guide>
        <p15:guide id="10" pos="123">
          <p15:clr>
            <a:srgbClr val="A4A3A4"/>
          </p15:clr>
        </p15:guide>
        <p15:guide id="11" pos="2870">
          <p15:clr>
            <a:srgbClr val="A4A3A4"/>
          </p15:clr>
        </p15:guide>
        <p15:guide id="12" pos="342">
          <p15:clr>
            <a:srgbClr val="A4A3A4"/>
          </p15:clr>
        </p15:guide>
        <p15:guide id="13" pos="176">
          <p15:clr>
            <a:srgbClr val="A4A3A4"/>
          </p15:clr>
        </p15:guide>
        <p15:guide id="14" pos="204">
          <p15:clr>
            <a:srgbClr val="A4A3A4"/>
          </p15:clr>
        </p15:guide>
        <p15:guide id="15" pos="20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8EF18A-BD01-4CA2-814E-06B3FC62109F}" v="11" dt="2023-06-14T14:50:13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940" y="48"/>
      </p:cViewPr>
      <p:guideLst>
        <p:guide orient="horz" pos="233"/>
        <p:guide orient="horz" pos="2665"/>
        <p:guide orient="horz" pos="981"/>
        <p:guide orient="horz" pos="699"/>
        <p:guide orient="horz" pos="406"/>
        <p:guide orient="horz" pos="1321"/>
        <p:guide orient="horz" pos="1465"/>
        <p:guide orient="horz" pos="1609"/>
        <p:guide orient="horz" pos="2385"/>
        <p:guide pos="123"/>
        <p:guide pos="2870"/>
        <p:guide pos="342"/>
        <p:guide pos="176"/>
        <p:guide pos="204"/>
        <p:guide pos="20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 Sherr" userId="db03fb42-20da-4491-90b5-ff7224550a7a" providerId="ADAL" clId="{8A8EF18A-BD01-4CA2-814E-06B3FC62109F}"/>
    <pc:docChg chg="undo custSel addSld delSld modSld sldOrd">
      <pc:chgData name="Ira Sherr" userId="db03fb42-20da-4491-90b5-ff7224550a7a" providerId="ADAL" clId="{8A8EF18A-BD01-4CA2-814E-06B3FC62109F}" dt="2023-06-14T21:07:56.400" v="1336" actId="255"/>
      <pc:docMkLst>
        <pc:docMk/>
      </pc:docMkLst>
      <pc:sldChg chg="modSp mod">
        <pc:chgData name="Ira Sherr" userId="db03fb42-20da-4491-90b5-ff7224550a7a" providerId="ADAL" clId="{8A8EF18A-BD01-4CA2-814E-06B3FC62109F}" dt="2023-06-14T21:06:15.391" v="1330" actId="6549"/>
        <pc:sldMkLst>
          <pc:docMk/>
          <pc:sldMk cId="886638235" sldId="257"/>
        </pc:sldMkLst>
        <pc:spChg chg="mod">
          <ac:chgData name="Ira Sherr" userId="db03fb42-20da-4491-90b5-ff7224550a7a" providerId="ADAL" clId="{8A8EF18A-BD01-4CA2-814E-06B3FC62109F}" dt="2023-06-14T12:43:43.802" v="308" actId="20577"/>
          <ac:spMkLst>
            <pc:docMk/>
            <pc:sldMk cId="886638235" sldId="257"/>
            <ac:spMk id="2" creationId="{00000000-0000-0000-0000-000000000000}"/>
          </ac:spMkLst>
        </pc:spChg>
        <pc:spChg chg="mod">
          <ac:chgData name="Ira Sherr" userId="db03fb42-20da-4491-90b5-ff7224550a7a" providerId="ADAL" clId="{8A8EF18A-BD01-4CA2-814E-06B3FC62109F}" dt="2023-06-14T21:06:15.391" v="1330" actId="6549"/>
          <ac:spMkLst>
            <pc:docMk/>
            <pc:sldMk cId="886638235" sldId="257"/>
            <ac:spMk id="3" creationId="{00000000-0000-0000-0000-000000000000}"/>
          </ac:spMkLst>
        </pc:spChg>
      </pc:sldChg>
      <pc:sldChg chg="modSp mod">
        <pc:chgData name="Ira Sherr" userId="db03fb42-20da-4491-90b5-ff7224550a7a" providerId="ADAL" clId="{8A8EF18A-BD01-4CA2-814E-06B3FC62109F}" dt="2023-06-14T12:31:29.455" v="295" actId="115"/>
        <pc:sldMkLst>
          <pc:docMk/>
          <pc:sldMk cId="1595710443" sldId="271"/>
        </pc:sldMkLst>
        <pc:spChg chg="mod">
          <ac:chgData name="Ira Sherr" userId="db03fb42-20da-4491-90b5-ff7224550a7a" providerId="ADAL" clId="{8A8EF18A-BD01-4CA2-814E-06B3FC62109F}" dt="2023-06-14T12:31:29.455" v="295" actId="115"/>
          <ac:spMkLst>
            <pc:docMk/>
            <pc:sldMk cId="1595710443" sldId="271"/>
            <ac:spMk id="11" creationId="{0724EF55-0B74-304A-2087-6631B4390614}"/>
          </ac:spMkLst>
        </pc:spChg>
      </pc:sldChg>
      <pc:sldChg chg="addSp delSp modSp add mod ord">
        <pc:chgData name="Ira Sherr" userId="db03fb42-20da-4491-90b5-ff7224550a7a" providerId="ADAL" clId="{8A8EF18A-BD01-4CA2-814E-06B3FC62109F}" dt="2023-06-14T21:07:27.164" v="1332" actId="20577"/>
        <pc:sldMkLst>
          <pc:docMk/>
          <pc:sldMk cId="438385192" sldId="272"/>
        </pc:sldMkLst>
        <pc:spChg chg="add del">
          <ac:chgData name="Ira Sherr" userId="db03fb42-20da-4491-90b5-ff7224550a7a" providerId="ADAL" clId="{8A8EF18A-BD01-4CA2-814E-06B3FC62109F}" dt="2023-06-14T14:49:56.194" v="387" actId="22"/>
          <ac:spMkLst>
            <pc:docMk/>
            <pc:sldMk cId="438385192" sldId="272"/>
            <ac:spMk id="3" creationId="{D69DE3AE-8E46-6006-442F-C6E6EC149DE2}"/>
          </ac:spMkLst>
        </pc:spChg>
        <pc:spChg chg="mod">
          <ac:chgData name="Ira Sherr" userId="db03fb42-20da-4491-90b5-ff7224550a7a" providerId="ADAL" clId="{8A8EF18A-BD01-4CA2-814E-06B3FC62109F}" dt="2023-06-14T14:52:28.301" v="412" actId="207"/>
          <ac:spMkLst>
            <pc:docMk/>
            <pc:sldMk cId="438385192" sldId="272"/>
            <ac:spMk id="4" creationId="{00000000-0000-0000-0000-000000000000}"/>
          </ac:spMkLst>
        </pc:spChg>
        <pc:spChg chg="mod">
          <ac:chgData name="Ira Sherr" userId="db03fb42-20da-4491-90b5-ff7224550a7a" providerId="ADAL" clId="{8A8EF18A-BD01-4CA2-814E-06B3FC62109F}" dt="2023-06-14T21:07:27.164" v="1332" actId="20577"/>
          <ac:spMkLst>
            <pc:docMk/>
            <pc:sldMk cId="438385192" sldId="272"/>
            <ac:spMk id="6" creationId="{00000000-0000-0000-0000-000000000000}"/>
          </ac:spMkLst>
        </pc:spChg>
        <pc:spChg chg="add mod ord">
          <ac:chgData name="Ira Sherr" userId="db03fb42-20da-4491-90b5-ff7224550a7a" providerId="ADAL" clId="{8A8EF18A-BD01-4CA2-814E-06B3FC62109F}" dt="2023-06-14T14:53:23.545" v="417" actId="2085"/>
          <ac:spMkLst>
            <pc:docMk/>
            <pc:sldMk cId="438385192" sldId="272"/>
            <ac:spMk id="8" creationId="{335F7108-1C83-B86A-A5C2-8734978295A2}"/>
          </ac:spMkLst>
        </pc:spChg>
        <pc:picChg chg="add mod ord">
          <ac:chgData name="Ira Sherr" userId="db03fb42-20da-4491-90b5-ff7224550a7a" providerId="ADAL" clId="{8A8EF18A-BD01-4CA2-814E-06B3FC62109F}" dt="2023-06-14T14:50:59.656" v="397" actId="14100"/>
          <ac:picMkLst>
            <pc:docMk/>
            <pc:sldMk cId="438385192" sldId="272"/>
            <ac:picMk id="7" creationId="{C5A610FB-9520-14E6-37E3-83CC88EE19C1}"/>
          </ac:picMkLst>
        </pc:picChg>
        <pc:picChg chg="del mod">
          <ac:chgData name="Ira Sherr" userId="db03fb42-20da-4491-90b5-ff7224550a7a" providerId="ADAL" clId="{8A8EF18A-BD01-4CA2-814E-06B3FC62109F}" dt="2023-06-14T14:50:44.570" v="394" actId="478"/>
          <ac:picMkLst>
            <pc:docMk/>
            <pc:sldMk cId="438385192" sldId="272"/>
            <ac:picMk id="11" creationId="{00000000-0000-0000-0000-000000000000}"/>
          </ac:picMkLst>
        </pc:picChg>
        <pc:picChg chg="del">
          <ac:chgData name="Ira Sherr" userId="db03fb42-20da-4491-90b5-ff7224550a7a" providerId="ADAL" clId="{8A8EF18A-BD01-4CA2-814E-06B3FC62109F}" dt="2023-06-14T12:43:19.180" v="301" actId="478"/>
          <ac:picMkLst>
            <pc:docMk/>
            <pc:sldMk cId="438385192" sldId="272"/>
            <ac:picMk id="15" creationId="{B64091F3-08EE-F8D5-7865-A5F9BF6E0010}"/>
          </ac:picMkLst>
        </pc:picChg>
        <pc:picChg chg="del">
          <ac:chgData name="Ira Sherr" userId="db03fb42-20da-4491-90b5-ff7224550a7a" providerId="ADAL" clId="{8A8EF18A-BD01-4CA2-814E-06B3FC62109F}" dt="2023-06-14T12:43:27.432" v="303" actId="478"/>
          <ac:picMkLst>
            <pc:docMk/>
            <pc:sldMk cId="438385192" sldId="272"/>
            <ac:picMk id="19" creationId="{8DC060E2-2216-8230-6442-2B08A5F24999}"/>
          </ac:picMkLst>
        </pc:picChg>
        <pc:picChg chg="del">
          <ac:chgData name="Ira Sherr" userId="db03fb42-20da-4491-90b5-ff7224550a7a" providerId="ADAL" clId="{8A8EF18A-BD01-4CA2-814E-06B3FC62109F}" dt="2023-06-14T12:43:31.750" v="306" actId="478"/>
          <ac:picMkLst>
            <pc:docMk/>
            <pc:sldMk cId="438385192" sldId="272"/>
            <ac:picMk id="1026" creationId="{34CDAE4A-29BC-2167-6809-B437A47F48CD}"/>
          </ac:picMkLst>
        </pc:picChg>
        <pc:picChg chg="del">
          <ac:chgData name="Ira Sherr" userId="db03fb42-20da-4491-90b5-ff7224550a7a" providerId="ADAL" clId="{8A8EF18A-BD01-4CA2-814E-06B3FC62109F}" dt="2023-06-14T12:43:28.846" v="304" actId="478"/>
          <ac:picMkLst>
            <pc:docMk/>
            <pc:sldMk cId="438385192" sldId="272"/>
            <ac:picMk id="1028" creationId="{444476FF-9DCF-8DDF-A794-721DF71B3CAE}"/>
          </ac:picMkLst>
        </pc:picChg>
        <pc:picChg chg="del">
          <ac:chgData name="Ira Sherr" userId="db03fb42-20da-4491-90b5-ff7224550a7a" providerId="ADAL" clId="{8A8EF18A-BD01-4CA2-814E-06B3FC62109F}" dt="2023-06-14T12:43:17.454" v="300" actId="478"/>
          <ac:picMkLst>
            <pc:docMk/>
            <pc:sldMk cId="438385192" sldId="272"/>
            <ac:picMk id="1030" creationId="{1466C5AB-76F3-6194-45C7-7CFAE5C28261}"/>
          </ac:picMkLst>
        </pc:picChg>
        <pc:picChg chg="del">
          <ac:chgData name="Ira Sherr" userId="db03fb42-20da-4491-90b5-ff7224550a7a" providerId="ADAL" clId="{8A8EF18A-BD01-4CA2-814E-06B3FC62109F}" dt="2023-06-14T12:43:25.807" v="302" actId="478"/>
          <ac:picMkLst>
            <pc:docMk/>
            <pc:sldMk cId="438385192" sldId="272"/>
            <ac:picMk id="1038" creationId="{D4A6ED1C-4020-BB2B-D3A1-5A073D8AFD66}"/>
          </ac:picMkLst>
        </pc:picChg>
        <pc:picChg chg="del">
          <ac:chgData name="Ira Sherr" userId="db03fb42-20da-4491-90b5-ff7224550a7a" providerId="ADAL" clId="{8A8EF18A-BD01-4CA2-814E-06B3FC62109F}" dt="2023-06-14T12:43:16.049" v="299" actId="478"/>
          <ac:picMkLst>
            <pc:docMk/>
            <pc:sldMk cId="438385192" sldId="272"/>
            <ac:picMk id="1040" creationId="{C9229863-BF8F-5B05-0F2A-0A4F32FD7E04}"/>
          </ac:picMkLst>
        </pc:picChg>
        <pc:picChg chg="del">
          <ac:chgData name="Ira Sherr" userId="db03fb42-20da-4491-90b5-ff7224550a7a" providerId="ADAL" clId="{8A8EF18A-BD01-4CA2-814E-06B3FC62109F}" dt="2023-06-14T12:43:12.677" v="297" actId="478"/>
          <ac:picMkLst>
            <pc:docMk/>
            <pc:sldMk cId="438385192" sldId="272"/>
            <ac:picMk id="1042" creationId="{73282B96-455B-8E5D-B1E5-D23DF76E7F95}"/>
          </ac:picMkLst>
        </pc:picChg>
        <pc:picChg chg="del">
          <ac:chgData name="Ira Sherr" userId="db03fb42-20da-4491-90b5-ff7224550a7a" providerId="ADAL" clId="{8A8EF18A-BD01-4CA2-814E-06B3FC62109F}" dt="2023-06-14T12:43:10.026" v="296" actId="478"/>
          <ac:picMkLst>
            <pc:docMk/>
            <pc:sldMk cId="438385192" sldId="272"/>
            <ac:picMk id="1046" creationId="{CC2BABE1-77CA-BBEF-56EA-7961449423D2}"/>
          </ac:picMkLst>
        </pc:picChg>
        <pc:picChg chg="del mod">
          <ac:chgData name="Ira Sherr" userId="db03fb42-20da-4491-90b5-ff7224550a7a" providerId="ADAL" clId="{8A8EF18A-BD01-4CA2-814E-06B3FC62109F}" dt="2023-06-14T12:43:30.227" v="305" actId="478"/>
          <ac:picMkLst>
            <pc:docMk/>
            <pc:sldMk cId="438385192" sldId="272"/>
            <ac:picMk id="1054" creationId="{7E1A5E41-BF4D-6CF8-D9BF-00F4473267A3}"/>
          </ac:picMkLst>
        </pc:picChg>
      </pc:sldChg>
      <pc:sldChg chg="modSp new del mod">
        <pc:chgData name="Ira Sherr" userId="db03fb42-20da-4491-90b5-ff7224550a7a" providerId="ADAL" clId="{8A8EF18A-BD01-4CA2-814E-06B3FC62109F}" dt="2023-06-14T12:19:33.316" v="2" actId="47"/>
        <pc:sldMkLst>
          <pc:docMk/>
          <pc:sldMk cId="2307063802" sldId="272"/>
        </pc:sldMkLst>
        <pc:spChg chg="mod">
          <ac:chgData name="Ira Sherr" userId="db03fb42-20da-4491-90b5-ff7224550a7a" providerId="ADAL" clId="{8A8EF18A-BD01-4CA2-814E-06B3FC62109F}" dt="2023-06-14T12:19:17.155" v="1"/>
          <ac:spMkLst>
            <pc:docMk/>
            <pc:sldMk cId="2307063802" sldId="272"/>
            <ac:spMk id="5" creationId="{538FE198-35B3-F24C-32DF-6EDB3A7FBD90}"/>
          </ac:spMkLst>
        </pc:spChg>
      </pc:sldChg>
      <pc:sldChg chg="modSp add mod">
        <pc:chgData name="Ira Sherr" userId="db03fb42-20da-4491-90b5-ff7224550a7a" providerId="ADAL" clId="{8A8EF18A-BD01-4CA2-814E-06B3FC62109F}" dt="2023-06-14T21:07:56.400" v="1336" actId="255"/>
        <pc:sldMkLst>
          <pc:docMk/>
          <pc:sldMk cId="913054254" sldId="273"/>
        </pc:sldMkLst>
        <pc:spChg chg="mod">
          <ac:chgData name="Ira Sherr" userId="db03fb42-20da-4491-90b5-ff7224550a7a" providerId="ADAL" clId="{8A8EF18A-BD01-4CA2-814E-06B3FC62109F}" dt="2023-06-14T14:54:40.568" v="507" actId="20577"/>
          <ac:spMkLst>
            <pc:docMk/>
            <pc:sldMk cId="913054254" sldId="273"/>
            <ac:spMk id="4" creationId="{00000000-0000-0000-0000-000000000000}"/>
          </ac:spMkLst>
        </pc:spChg>
        <pc:spChg chg="mod">
          <ac:chgData name="Ira Sherr" userId="db03fb42-20da-4491-90b5-ff7224550a7a" providerId="ADAL" clId="{8A8EF18A-BD01-4CA2-814E-06B3FC62109F}" dt="2023-06-14T21:07:56.400" v="1336" actId="255"/>
          <ac:spMkLst>
            <pc:docMk/>
            <pc:sldMk cId="913054254" sldId="273"/>
            <ac:spMk id="6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F6462-489D-47AA-819B-98289198D0F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47190D-ED92-4782-9AD2-FF6143654973}">
      <dgm:prSet custT="1"/>
      <dgm:spPr>
        <a:xfrm>
          <a:off x="1604079" y="2472833"/>
          <a:ext cx="908789" cy="36351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$4,919,533 </a:t>
          </a:r>
        </a:p>
        <a:p>
          <a:pPr>
            <a:lnSpc>
              <a:spcPct val="100000"/>
            </a:lnSpc>
            <a:defRPr cap="all"/>
          </a:pPr>
          <a:r>
            <a:rPr lang="en-US" sz="1100" dirty="0"/>
            <a:t>research funding</a:t>
          </a:r>
        </a:p>
      </dgm:t>
    </dgm:pt>
    <dgm:pt modelId="{0F8B81B8-227A-4FCF-A630-EF5E0A9E35E6}" type="parTrans" cxnId="{879F085B-DC11-4B34-8722-E45DD63587C1}">
      <dgm:prSet/>
      <dgm:spPr/>
      <dgm:t>
        <a:bodyPr/>
        <a:lstStyle/>
        <a:p>
          <a:endParaRPr lang="en-US"/>
        </a:p>
      </dgm:t>
    </dgm:pt>
    <dgm:pt modelId="{76873A64-1F9B-42D4-99F0-9C78AD1AFEC5}" type="sibTrans" cxnId="{879F085B-DC11-4B34-8722-E45DD63587C1}">
      <dgm:prSet/>
      <dgm:spPr/>
      <dgm:t>
        <a:bodyPr/>
        <a:lstStyle/>
        <a:p>
          <a:endParaRPr lang="en-US"/>
        </a:p>
      </dgm:t>
    </dgm:pt>
    <dgm:pt modelId="{5F734665-E454-4007-AB62-64A73B75B22C}">
      <dgm:prSet custT="1"/>
      <dgm:spPr>
        <a:xfrm>
          <a:off x="2137993" y="1155089"/>
          <a:ext cx="908789" cy="36351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38</a:t>
          </a:r>
          <a:r>
            <a:rPr lang="en-US" sz="1100" dirty="0"/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1100" dirty="0"/>
            <a:t>STUDENT Research Assistants</a:t>
          </a:r>
        </a:p>
      </dgm:t>
    </dgm:pt>
    <dgm:pt modelId="{A5A16537-02C2-4ABE-B3A9-9FE87DC4F53B}" type="parTrans" cxnId="{F39F07F7-D07C-4B86-9D51-210DA3F2E1FF}">
      <dgm:prSet/>
      <dgm:spPr/>
      <dgm:t>
        <a:bodyPr/>
        <a:lstStyle/>
        <a:p>
          <a:endParaRPr lang="en-US"/>
        </a:p>
      </dgm:t>
    </dgm:pt>
    <dgm:pt modelId="{BFD60E9A-1A3F-483B-B40D-2CCB0E26D8AA}" type="sibTrans" cxnId="{F39F07F7-D07C-4B86-9D51-210DA3F2E1FF}">
      <dgm:prSet/>
      <dgm:spPr/>
      <dgm:t>
        <a:bodyPr/>
        <a:lstStyle/>
        <a:p>
          <a:endParaRPr lang="en-US"/>
        </a:p>
      </dgm:t>
    </dgm:pt>
    <dgm:pt modelId="{76FFEF1D-0C6D-4D73-9777-EBD72903D30F}">
      <dgm:prSet custT="1"/>
      <dgm:spPr>
        <a:xfrm>
          <a:off x="2338" y="1155089"/>
          <a:ext cx="908789" cy="36351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63 </a:t>
          </a:r>
        </a:p>
        <a:p>
          <a:pPr>
            <a:lnSpc>
              <a:spcPct val="100000"/>
            </a:lnSpc>
            <a:defRPr cap="all"/>
          </a:pPr>
          <a:r>
            <a:rPr lang="en-US" sz="1100" dirty="0"/>
            <a:t>APPLIED RESEARCH projects</a:t>
          </a:r>
        </a:p>
      </dgm:t>
    </dgm:pt>
    <dgm:pt modelId="{D1512D07-6F86-4F7E-B0A9-581BC0A564F1}" type="sibTrans" cxnId="{FF5F8A16-A970-467C-A56C-E24C6FD3018B}">
      <dgm:prSet/>
      <dgm:spPr/>
      <dgm:t>
        <a:bodyPr/>
        <a:lstStyle/>
        <a:p>
          <a:endParaRPr lang="en-US"/>
        </a:p>
      </dgm:t>
    </dgm:pt>
    <dgm:pt modelId="{07099F4B-2A78-4802-8D01-CB52B5716F43}" type="parTrans" cxnId="{FF5F8A16-A970-467C-A56C-E24C6FD3018B}">
      <dgm:prSet/>
      <dgm:spPr/>
      <dgm:t>
        <a:bodyPr/>
        <a:lstStyle/>
        <a:p>
          <a:endParaRPr lang="en-US"/>
        </a:p>
      </dgm:t>
    </dgm:pt>
    <dgm:pt modelId="{C07C00E9-982B-4D20-B35D-922C39410D9F}">
      <dgm:prSet custT="1"/>
      <dgm:spPr>
        <a:xfrm>
          <a:off x="1070165" y="1155089"/>
          <a:ext cx="908789" cy="36351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36 </a:t>
          </a:r>
        </a:p>
        <a:p>
          <a:pPr>
            <a:lnSpc>
              <a:spcPct val="100000"/>
            </a:lnSpc>
            <a:defRPr cap="all"/>
          </a:pPr>
          <a:r>
            <a:rPr lang="en-US" sz="1100" dirty="0"/>
            <a:t>FACULTY Investigators</a:t>
          </a:r>
        </a:p>
      </dgm:t>
    </dgm:pt>
    <dgm:pt modelId="{2E94C7BD-6042-4ABD-9CC7-5EBB0A3A1B59}" type="sibTrans" cxnId="{0F4080DF-0736-4C09-9DA7-AB8A83548502}">
      <dgm:prSet/>
      <dgm:spPr/>
      <dgm:t>
        <a:bodyPr/>
        <a:lstStyle/>
        <a:p>
          <a:endParaRPr lang="en-US"/>
        </a:p>
      </dgm:t>
    </dgm:pt>
    <dgm:pt modelId="{22633475-D935-45EA-9ACD-F7B8409E810C}" type="parTrans" cxnId="{0F4080DF-0736-4C09-9DA7-AB8A83548502}">
      <dgm:prSet/>
      <dgm:spPr/>
      <dgm:t>
        <a:bodyPr/>
        <a:lstStyle/>
        <a:p>
          <a:endParaRPr lang="en-US"/>
        </a:p>
      </dgm:t>
    </dgm:pt>
    <dgm:pt modelId="{2363E1B7-312D-4829-9FFE-592702B44A08}" type="pres">
      <dgm:prSet presAssocID="{21AF6462-489D-47AA-819B-98289198D0F3}" presName="root" presStyleCnt="0">
        <dgm:presLayoutVars>
          <dgm:dir/>
          <dgm:resizeHandles val="exact"/>
        </dgm:presLayoutVars>
      </dgm:prSet>
      <dgm:spPr/>
    </dgm:pt>
    <dgm:pt modelId="{756AD11C-6EBC-4771-9210-29FE8F4FB4D8}" type="pres">
      <dgm:prSet presAssocID="{76FFEF1D-0C6D-4D73-9777-EBD72903D30F}" presName="compNode" presStyleCnt="0"/>
      <dgm:spPr/>
    </dgm:pt>
    <dgm:pt modelId="{84F87E3D-0F03-4D14-8872-6B8ACABAE474}" type="pres">
      <dgm:prSet presAssocID="{76FFEF1D-0C6D-4D73-9777-EBD72903D30F}" presName="iconBgRect" presStyleLbl="bgShp" presStyleIdx="0" presStyleCnt="4"/>
      <dgm:spPr>
        <a:xfrm>
          <a:off x="179552" y="428058"/>
          <a:ext cx="554361" cy="554361"/>
        </a:xfrm>
      </dgm:spPr>
    </dgm:pt>
    <dgm:pt modelId="{D33055EC-A721-4D01-9DA4-B1C6069EADE1}" type="pres">
      <dgm:prSet presAssocID="{76FFEF1D-0C6D-4D73-9777-EBD72903D30F}" presName="iconRect" presStyleLbl="node1" presStyleIdx="0" presStyleCnt="4"/>
      <dgm:spPr>
        <a:xfrm>
          <a:off x="297695" y="546201"/>
          <a:ext cx="318076" cy="318076"/>
        </a:xfr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sOn"/>
        </a:ext>
      </dgm:extLst>
    </dgm:pt>
    <dgm:pt modelId="{90FB30CC-1D95-4062-9949-0C14AD090DFA}" type="pres">
      <dgm:prSet presAssocID="{76FFEF1D-0C6D-4D73-9777-EBD72903D30F}" presName="spaceRect" presStyleCnt="0"/>
      <dgm:spPr/>
    </dgm:pt>
    <dgm:pt modelId="{B7AD1A99-D6B4-49AA-B4C1-9BE89A36231C}" type="pres">
      <dgm:prSet presAssocID="{76FFEF1D-0C6D-4D73-9777-EBD72903D30F}" presName="textRect" presStyleLbl="revTx" presStyleIdx="0" presStyleCnt="4">
        <dgm:presLayoutVars>
          <dgm:chMax val="1"/>
          <dgm:chPref val="1"/>
        </dgm:presLayoutVars>
      </dgm:prSet>
      <dgm:spPr/>
    </dgm:pt>
    <dgm:pt modelId="{16055F38-D741-4AA8-BDC8-9DA4CE3146A0}" type="pres">
      <dgm:prSet presAssocID="{D1512D07-6F86-4F7E-B0A9-581BC0A564F1}" presName="sibTrans" presStyleCnt="0"/>
      <dgm:spPr/>
    </dgm:pt>
    <dgm:pt modelId="{8447A9C6-CA5F-4C4F-8D3A-98E0BA16DD6C}" type="pres">
      <dgm:prSet presAssocID="{C07C00E9-982B-4D20-B35D-922C39410D9F}" presName="compNode" presStyleCnt="0"/>
      <dgm:spPr/>
    </dgm:pt>
    <dgm:pt modelId="{89B57892-B256-4EAA-B029-6594742839E8}" type="pres">
      <dgm:prSet presAssocID="{C07C00E9-982B-4D20-B35D-922C39410D9F}" presName="iconBgRect" presStyleLbl="bgShp" presStyleIdx="1" presStyleCnt="4"/>
      <dgm:spPr>
        <a:xfrm>
          <a:off x="1247379" y="428058"/>
          <a:ext cx="554361" cy="554361"/>
        </a:xfrm>
      </dgm:spPr>
    </dgm:pt>
    <dgm:pt modelId="{28143A3F-DB93-444F-9C80-7F85D9DCD408}" type="pres">
      <dgm:prSet presAssocID="{C07C00E9-982B-4D20-B35D-922C39410D9F}" presName="iconRect" presStyleLbl="node1" presStyleIdx="1" presStyleCnt="4"/>
      <dgm:spPr>
        <a:xfrm>
          <a:off x="1365522" y="546201"/>
          <a:ext cx="318076" cy="318076"/>
        </a:xfr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87123B1-D3D6-4F57-BEF5-44D89925FA61}" type="pres">
      <dgm:prSet presAssocID="{C07C00E9-982B-4D20-B35D-922C39410D9F}" presName="spaceRect" presStyleCnt="0"/>
      <dgm:spPr/>
    </dgm:pt>
    <dgm:pt modelId="{E292B336-D9AD-4D94-9EFC-C41B1337E26C}" type="pres">
      <dgm:prSet presAssocID="{C07C00E9-982B-4D20-B35D-922C39410D9F}" presName="textRect" presStyleLbl="revTx" presStyleIdx="1" presStyleCnt="4">
        <dgm:presLayoutVars>
          <dgm:chMax val="1"/>
          <dgm:chPref val="1"/>
        </dgm:presLayoutVars>
      </dgm:prSet>
      <dgm:spPr/>
    </dgm:pt>
    <dgm:pt modelId="{9E43E924-5F12-49A5-89FB-63E03949DD11}" type="pres">
      <dgm:prSet presAssocID="{2E94C7BD-6042-4ABD-9CC7-5EBB0A3A1B59}" presName="sibTrans" presStyleCnt="0"/>
      <dgm:spPr/>
    </dgm:pt>
    <dgm:pt modelId="{9B22B3B2-F998-4663-95CE-032203EC0F51}" type="pres">
      <dgm:prSet presAssocID="{5F734665-E454-4007-AB62-64A73B75B22C}" presName="compNode" presStyleCnt="0"/>
      <dgm:spPr/>
    </dgm:pt>
    <dgm:pt modelId="{C93BB76B-8F99-405E-BC29-AFF21CFD24E6}" type="pres">
      <dgm:prSet presAssocID="{5F734665-E454-4007-AB62-64A73B75B22C}" presName="iconBgRect" presStyleLbl="bgShp" presStyleIdx="2" presStyleCnt="4"/>
      <dgm:spPr>
        <a:xfrm>
          <a:off x="2315206" y="428058"/>
          <a:ext cx="554361" cy="554361"/>
        </a:xfrm>
      </dgm:spPr>
    </dgm:pt>
    <dgm:pt modelId="{C5CD1B43-30F5-417C-8584-C75ABB6FCA89}" type="pres">
      <dgm:prSet presAssocID="{5F734665-E454-4007-AB62-64A73B75B22C}" presName="iconRect" presStyleLbl="node1" presStyleIdx="2" presStyleCnt="4"/>
      <dgm:spPr>
        <a:xfrm>
          <a:off x="2433349" y="546201"/>
          <a:ext cx="318076" cy="318076"/>
        </a:xfr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D4BC9B8-5BE4-4592-B985-6B05C950C0A0}" type="pres">
      <dgm:prSet presAssocID="{5F734665-E454-4007-AB62-64A73B75B22C}" presName="spaceRect" presStyleCnt="0"/>
      <dgm:spPr/>
    </dgm:pt>
    <dgm:pt modelId="{0AA53E27-B028-45CC-B433-FA9C3EFC32F3}" type="pres">
      <dgm:prSet presAssocID="{5F734665-E454-4007-AB62-64A73B75B22C}" presName="textRect" presStyleLbl="revTx" presStyleIdx="2" presStyleCnt="4">
        <dgm:presLayoutVars>
          <dgm:chMax val="1"/>
          <dgm:chPref val="1"/>
        </dgm:presLayoutVars>
      </dgm:prSet>
      <dgm:spPr/>
    </dgm:pt>
    <dgm:pt modelId="{20B9F7B0-3CAE-F34F-B6FC-0B696AB463FD}" type="pres">
      <dgm:prSet presAssocID="{BFD60E9A-1A3F-483B-B40D-2CCB0E26D8AA}" presName="sibTrans" presStyleCnt="0"/>
      <dgm:spPr/>
    </dgm:pt>
    <dgm:pt modelId="{A53FC5BD-3A7E-401F-871D-8A2EE591227F}" type="pres">
      <dgm:prSet presAssocID="{E847190D-ED92-4782-9AD2-FF6143654973}" presName="compNode" presStyleCnt="0"/>
      <dgm:spPr/>
    </dgm:pt>
    <dgm:pt modelId="{57E48AF2-C382-420F-BF6C-8B51170616E0}" type="pres">
      <dgm:prSet presAssocID="{E847190D-ED92-4782-9AD2-FF6143654973}" presName="iconBgRect" presStyleLbl="bgShp" presStyleIdx="3" presStyleCnt="4"/>
      <dgm:spPr>
        <a:xfrm>
          <a:off x="1781293" y="1745802"/>
          <a:ext cx="554361" cy="554361"/>
        </a:xfrm>
      </dgm:spPr>
    </dgm:pt>
    <dgm:pt modelId="{88AE6118-419C-4C30-8676-BD7A5CE88A12}" type="pres">
      <dgm:prSet presAssocID="{E847190D-ED92-4782-9AD2-FF6143654973}" presName="iconRect" presStyleLbl="node1" presStyleIdx="3" presStyleCnt="4"/>
      <dgm:spPr>
        <a:xfrm>
          <a:off x="1899435" y="1863945"/>
          <a:ext cx="318076" cy="318076"/>
        </a:xfr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36B9591-0771-475D-B32F-7BC15C0F095A}" type="pres">
      <dgm:prSet presAssocID="{E847190D-ED92-4782-9AD2-FF6143654973}" presName="spaceRect" presStyleCnt="0"/>
      <dgm:spPr/>
    </dgm:pt>
    <dgm:pt modelId="{58C33066-1F5B-4F1F-A72E-157745E4C6E3}" type="pres">
      <dgm:prSet presAssocID="{E847190D-ED92-4782-9AD2-FF614365497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62FD307-D285-5D44-86A9-2CE042397521}" type="presOf" srcId="{E847190D-ED92-4782-9AD2-FF6143654973}" destId="{58C33066-1F5B-4F1F-A72E-157745E4C6E3}" srcOrd="0" destOrd="0" presId="urn:microsoft.com/office/officeart/2018/5/layout/IconCircleLabelList"/>
    <dgm:cxn modelId="{FF5F8A16-A970-467C-A56C-E24C6FD3018B}" srcId="{21AF6462-489D-47AA-819B-98289198D0F3}" destId="{76FFEF1D-0C6D-4D73-9777-EBD72903D30F}" srcOrd="0" destOrd="0" parTransId="{07099F4B-2A78-4802-8D01-CB52B5716F43}" sibTransId="{D1512D07-6F86-4F7E-B0A9-581BC0A564F1}"/>
    <dgm:cxn modelId="{21897718-5BC1-1E45-8811-2C6EF3722D9B}" type="presOf" srcId="{76FFEF1D-0C6D-4D73-9777-EBD72903D30F}" destId="{B7AD1A99-D6B4-49AA-B4C1-9BE89A36231C}" srcOrd="0" destOrd="0" presId="urn:microsoft.com/office/officeart/2018/5/layout/IconCircleLabelList"/>
    <dgm:cxn modelId="{879F085B-DC11-4B34-8722-E45DD63587C1}" srcId="{21AF6462-489D-47AA-819B-98289198D0F3}" destId="{E847190D-ED92-4782-9AD2-FF6143654973}" srcOrd="3" destOrd="0" parTransId="{0F8B81B8-227A-4FCF-A630-EF5E0A9E35E6}" sibTransId="{76873A64-1F9B-42D4-99F0-9C78AD1AFEC5}"/>
    <dgm:cxn modelId="{EC16FD62-498F-43F1-87E5-544765A0842B}" type="presOf" srcId="{21AF6462-489D-47AA-819B-98289198D0F3}" destId="{2363E1B7-312D-4829-9FFE-592702B44A08}" srcOrd="0" destOrd="0" presId="urn:microsoft.com/office/officeart/2018/5/layout/IconCircleLabelList"/>
    <dgm:cxn modelId="{98AE9C4F-A078-0540-9794-756D8A0C1C5F}" type="presOf" srcId="{C07C00E9-982B-4D20-B35D-922C39410D9F}" destId="{E292B336-D9AD-4D94-9EFC-C41B1337E26C}" srcOrd="0" destOrd="0" presId="urn:microsoft.com/office/officeart/2018/5/layout/IconCircleLabelList"/>
    <dgm:cxn modelId="{ED066DA0-BD32-534D-AD3B-C6BFC86E9FA7}" type="presOf" srcId="{5F734665-E454-4007-AB62-64A73B75B22C}" destId="{0AA53E27-B028-45CC-B433-FA9C3EFC32F3}" srcOrd="0" destOrd="0" presId="urn:microsoft.com/office/officeart/2018/5/layout/IconCircleLabelList"/>
    <dgm:cxn modelId="{0F4080DF-0736-4C09-9DA7-AB8A83548502}" srcId="{21AF6462-489D-47AA-819B-98289198D0F3}" destId="{C07C00E9-982B-4D20-B35D-922C39410D9F}" srcOrd="1" destOrd="0" parTransId="{22633475-D935-45EA-9ACD-F7B8409E810C}" sibTransId="{2E94C7BD-6042-4ABD-9CC7-5EBB0A3A1B59}"/>
    <dgm:cxn modelId="{F39F07F7-D07C-4B86-9D51-210DA3F2E1FF}" srcId="{21AF6462-489D-47AA-819B-98289198D0F3}" destId="{5F734665-E454-4007-AB62-64A73B75B22C}" srcOrd="2" destOrd="0" parTransId="{A5A16537-02C2-4ABE-B3A9-9FE87DC4F53B}" sibTransId="{BFD60E9A-1A3F-483B-B40D-2CCB0E26D8AA}"/>
    <dgm:cxn modelId="{C178789B-7276-124A-8F42-2D8D322A10B2}" type="presParOf" srcId="{2363E1B7-312D-4829-9FFE-592702B44A08}" destId="{756AD11C-6EBC-4771-9210-29FE8F4FB4D8}" srcOrd="0" destOrd="0" presId="urn:microsoft.com/office/officeart/2018/5/layout/IconCircleLabelList"/>
    <dgm:cxn modelId="{F15D8177-38FD-964D-AFF6-B292E539045C}" type="presParOf" srcId="{756AD11C-6EBC-4771-9210-29FE8F4FB4D8}" destId="{84F87E3D-0F03-4D14-8872-6B8ACABAE474}" srcOrd="0" destOrd="0" presId="urn:microsoft.com/office/officeart/2018/5/layout/IconCircleLabelList"/>
    <dgm:cxn modelId="{346B50A4-C3D8-084A-99EC-213FD253BE7D}" type="presParOf" srcId="{756AD11C-6EBC-4771-9210-29FE8F4FB4D8}" destId="{D33055EC-A721-4D01-9DA4-B1C6069EADE1}" srcOrd="1" destOrd="0" presId="urn:microsoft.com/office/officeart/2018/5/layout/IconCircleLabelList"/>
    <dgm:cxn modelId="{DAD60C31-D9EB-3748-8CC3-777EBF675FE6}" type="presParOf" srcId="{756AD11C-6EBC-4771-9210-29FE8F4FB4D8}" destId="{90FB30CC-1D95-4062-9949-0C14AD090DFA}" srcOrd="2" destOrd="0" presId="urn:microsoft.com/office/officeart/2018/5/layout/IconCircleLabelList"/>
    <dgm:cxn modelId="{8EE46B30-4C02-2C44-A965-17F7023B3C72}" type="presParOf" srcId="{756AD11C-6EBC-4771-9210-29FE8F4FB4D8}" destId="{B7AD1A99-D6B4-49AA-B4C1-9BE89A36231C}" srcOrd="3" destOrd="0" presId="urn:microsoft.com/office/officeart/2018/5/layout/IconCircleLabelList"/>
    <dgm:cxn modelId="{CB098681-E60F-7649-993A-870CA695A6AA}" type="presParOf" srcId="{2363E1B7-312D-4829-9FFE-592702B44A08}" destId="{16055F38-D741-4AA8-BDC8-9DA4CE3146A0}" srcOrd="1" destOrd="0" presId="urn:microsoft.com/office/officeart/2018/5/layout/IconCircleLabelList"/>
    <dgm:cxn modelId="{AAE20D90-7BFE-F44D-B047-ECAA18D76A79}" type="presParOf" srcId="{2363E1B7-312D-4829-9FFE-592702B44A08}" destId="{8447A9C6-CA5F-4C4F-8D3A-98E0BA16DD6C}" srcOrd="2" destOrd="0" presId="urn:microsoft.com/office/officeart/2018/5/layout/IconCircleLabelList"/>
    <dgm:cxn modelId="{1F4F5868-66C4-0441-8890-AE6E5CE2E63C}" type="presParOf" srcId="{8447A9C6-CA5F-4C4F-8D3A-98E0BA16DD6C}" destId="{89B57892-B256-4EAA-B029-6594742839E8}" srcOrd="0" destOrd="0" presId="urn:microsoft.com/office/officeart/2018/5/layout/IconCircleLabelList"/>
    <dgm:cxn modelId="{9219459C-795B-7047-AAD9-58627B37480E}" type="presParOf" srcId="{8447A9C6-CA5F-4C4F-8D3A-98E0BA16DD6C}" destId="{28143A3F-DB93-444F-9C80-7F85D9DCD408}" srcOrd="1" destOrd="0" presId="urn:microsoft.com/office/officeart/2018/5/layout/IconCircleLabelList"/>
    <dgm:cxn modelId="{0AEB4DD4-7375-CC4C-A6C4-A920FABDF183}" type="presParOf" srcId="{8447A9C6-CA5F-4C4F-8D3A-98E0BA16DD6C}" destId="{287123B1-D3D6-4F57-BEF5-44D89925FA61}" srcOrd="2" destOrd="0" presId="urn:microsoft.com/office/officeart/2018/5/layout/IconCircleLabelList"/>
    <dgm:cxn modelId="{2D9DC76B-013C-7947-AA9F-8FF9FAFE1F4C}" type="presParOf" srcId="{8447A9C6-CA5F-4C4F-8D3A-98E0BA16DD6C}" destId="{E292B336-D9AD-4D94-9EFC-C41B1337E26C}" srcOrd="3" destOrd="0" presId="urn:microsoft.com/office/officeart/2018/5/layout/IconCircleLabelList"/>
    <dgm:cxn modelId="{DE3A5B1A-FFFF-574C-8CA8-F94C49C7C466}" type="presParOf" srcId="{2363E1B7-312D-4829-9FFE-592702B44A08}" destId="{9E43E924-5F12-49A5-89FB-63E03949DD11}" srcOrd="3" destOrd="0" presId="urn:microsoft.com/office/officeart/2018/5/layout/IconCircleLabelList"/>
    <dgm:cxn modelId="{B282F98F-E40A-ED4A-8A8C-51728E7A8FBD}" type="presParOf" srcId="{2363E1B7-312D-4829-9FFE-592702B44A08}" destId="{9B22B3B2-F998-4663-95CE-032203EC0F51}" srcOrd="4" destOrd="0" presId="urn:microsoft.com/office/officeart/2018/5/layout/IconCircleLabelList"/>
    <dgm:cxn modelId="{A1794700-D2CC-5446-A610-87E0A05E948B}" type="presParOf" srcId="{9B22B3B2-F998-4663-95CE-032203EC0F51}" destId="{C93BB76B-8F99-405E-BC29-AFF21CFD24E6}" srcOrd="0" destOrd="0" presId="urn:microsoft.com/office/officeart/2018/5/layout/IconCircleLabelList"/>
    <dgm:cxn modelId="{A4B3CE78-F99A-4E46-902B-F02637C787C1}" type="presParOf" srcId="{9B22B3B2-F998-4663-95CE-032203EC0F51}" destId="{C5CD1B43-30F5-417C-8584-C75ABB6FCA89}" srcOrd="1" destOrd="0" presId="urn:microsoft.com/office/officeart/2018/5/layout/IconCircleLabelList"/>
    <dgm:cxn modelId="{562C00DA-1552-BB41-B823-5BA47EEEEE1D}" type="presParOf" srcId="{9B22B3B2-F998-4663-95CE-032203EC0F51}" destId="{4D4BC9B8-5BE4-4592-B985-6B05C950C0A0}" srcOrd="2" destOrd="0" presId="urn:microsoft.com/office/officeart/2018/5/layout/IconCircleLabelList"/>
    <dgm:cxn modelId="{9A2E349D-6539-1846-B352-944D22F514E9}" type="presParOf" srcId="{9B22B3B2-F998-4663-95CE-032203EC0F51}" destId="{0AA53E27-B028-45CC-B433-FA9C3EFC32F3}" srcOrd="3" destOrd="0" presId="urn:microsoft.com/office/officeart/2018/5/layout/IconCircleLabelList"/>
    <dgm:cxn modelId="{09227C75-221E-1B44-8E68-70B27BDA0A00}" type="presParOf" srcId="{2363E1B7-312D-4829-9FFE-592702B44A08}" destId="{20B9F7B0-3CAE-F34F-B6FC-0B696AB463FD}" srcOrd="5" destOrd="0" presId="urn:microsoft.com/office/officeart/2018/5/layout/IconCircleLabelList"/>
    <dgm:cxn modelId="{64EB1A57-E8E9-3249-8503-44D8DA18DCFA}" type="presParOf" srcId="{2363E1B7-312D-4829-9FFE-592702B44A08}" destId="{A53FC5BD-3A7E-401F-871D-8A2EE591227F}" srcOrd="6" destOrd="0" presId="urn:microsoft.com/office/officeart/2018/5/layout/IconCircleLabelList"/>
    <dgm:cxn modelId="{DCBB6B0F-9AA9-E448-9340-C639CACBB6F2}" type="presParOf" srcId="{A53FC5BD-3A7E-401F-871D-8A2EE591227F}" destId="{57E48AF2-C382-420F-BF6C-8B51170616E0}" srcOrd="0" destOrd="0" presId="urn:microsoft.com/office/officeart/2018/5/layout/IconCircleLabelList"/>
    <dgm:cxn modelId="{33855781-CC0D-0841-8007-333078AA66C1}" type="presParOf" srcId="{A53FC5BD-3A7E-401F-871D-8A2EE591227F}" destId="{88AE6118-419C-4C30-8676-BD7A5CE88A12}" srcOrd="1" destOrd="0" presId="urn:microsoft.com/office/officeart/2018/5/layout/IconCircleLabelList"/>
    <dgm:cxn modelId="{2A091FCF-B79E-C04B-960E-4CBAF1AFA029}" type="presParOf" srcId="{A53FC5BD-3A7E-401F-871D-8A2EE591227F}" destId="{636B9591-0771-475D-B32F-7BC15C0F095A}" srcOrd="2" destOrd="0" presId="urn:microsoft.com/office/officeart/2018/5/layout/IconCircleLabelList"/>
    <dgm:cxn modelId="{58721377-8C53-AC46-B413-9D5088DBFDF7}" type="presParOf" srcId="{A53FC5BD-3A7E-401F-871D-8A2EE591227F}" destId="{58C33066-1F5B-4F1F-A72E-157745E4C6E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87E3D-0F03-4D14-8872-6B8ACABAE474}">
      <dsp:nvSpPr>
        <dsp:cNvPr id="0" name=""/>
        <dsp:cNvSpPr/>
      </dsp:nvSpPr>
      <dsp:spPr>
        <a:xfrm>
          <a:off x="262694" y="753132"/>
          <a:ext cx="821355" cy="8213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055EC-A721-4D01-9DA4-B1C6069EADE1}">
      <dsp:nvSpPr>
        <dsp:cNvPr id="0" name=""/>
        <dsp:cNvSpPr/>
      </dsp:nvSpPr>
      <dsp:spPr>
        <a:xfrm>
          <a:off x="437737" y="928175"/>
          <a:ext cx="471269" cy="47126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D1A99-D6B4-49AA-B4C1-9BE89A36231C}">
      <dsp:nvSpPr>
        <dsp:cNvPr id="0" name=""/>
        <dsp:cNvSpPr/>
      </dsp:nvSpPr>
      <dsp:spPr>
        <a:xfrm>
          <a:off x="130" y="1830320"/>
          <a:ext cx="1346484" cy="53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63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APPLIED RESEARCH projects</a:t>
          </a:r>
        </a:p>
      </dsp:txBody>
      <dsp:txXfrm>
        <a:off x="130" y="1830320"/>
        <a:ext cx="1346484" cy="538593"/>
      </dsp:txXfrm>
    </dsp:sp>
    <dsp:sp modelId="{89B57892-B256-4EAA-B029-6594742839E8}">
      <dsp:nvSpPr>
        <dsp:cNvPr id="0" name=""/>
        <dsp:cNvSpPr/>
      </dsp:nvSpPr>
      <dsp:spPr>
        <a:xfrm>
          <a:off x="1844813" y="753132"/>
          <a:ext cx="821355" cy="8213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43A3F-DB93-444F-9C80-7F85D9DCD408}">
      <dsp:nvSpPr>
        <dsp:cNvPr id="0" name=""/>
        <dsp:cNvSpPr/>
      </dsp:nvSpPr>
      <dsp:spPr>
        <a:xfrm>
          <a:off x="2019856" y="928175"/>
          <a:ext cx="471269" cy="47126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2B336-D9AD-4D94-9EFC-C41B1337E26C}">
      <dsp:nvSpPr>
        <dsp:cNvPr id="0" name=""/>
        <dsp:cNvSpPr/>
      </dsp:nvSpPr>
      <dsp:spPr>
        <a:xfrm>
          <a:off x="1582249" y="1830320"/>
          <a:ext cx="1346484" cy="53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36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FACULTY Investigators</a:t>
          </a:r>
        </a:p>
      </dsp:txBody>
      <dsp:txXfrm>
        <a:off x="1582249" y="1830320"/>
        <a:ext cx="1346484" cy="538593"/>
      </dsp:txXfrm>
    </dsp:sp>
    <dsp:sp modelId="{C93BB76B-8F99-405E-BC29-AFF21CFD24E6}">
      <dsp:nvSpPr>
        <dsp:cNvPr id="0" name=""/>
        <dsp:cNvSpPr/>
      </dsp:nvSpPr>
      <dsp:spPr>
        <a:xfrm>
          <a:off x="3426932" y="753132"/>
          <a:ext cx="821355" cy="8213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D1B43-30F5-417C-8584-C75ABB6FCA89}">
      <dsp:nvSpPr>
        <dsp:cNvPr id="0" name=""/>
        <dsp:cNvSpPr/>
      </dsp:nvSpPr>
      <dsp:spPr>
        <a:xfrm>
          <a:off x="3601975" y="928175"/>
          <a:ext cx="471269" cy="47126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53E27-B028-45CC-B433-FA9C3EFC32F3}">
      <dsp:nvSpPr>
        <dsp:cNvPr id="0" name=""/>
        <dsp:cNvSpPr/>
      </dsp:nvSpPr>
      <dsp:spPr>
        <a:xfrm>
          <a:off x="3164368" y="1830320"/>
          <a:ext cx="1346484" cy="53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38</a:t>
          </a:r>
          <a:r>
            <a:rPr lang="en-US" sz="1100" kern="1200" dirty="0"/>
            <a:t>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STUDENT Research Assistants</a:t>
          </a:r>
        </a:p>
      </dsp:txBody>
      <dsp:txXfrm>
        <a:off x="3164368" y="1830320"/>
        <a:ext cx="1346484" cy="538593"/>
      </dsp:txXfrm>
    </dsp:sp>
    <dsp:sp modelId="{57E48AF2-C382-420F-BF6C-8B51170616E0}">
      <dsp:nvSpPr>
        <dsp:cNvPr id="0" name=""/>
        <dsp:cNvSpPr/>
      </dsp:nvSpPr>
      <dsp:spPr>
        <a:xfrm>
          <a:off x="5009051" y="753132"/>
          <a:ext cx="821355" cy="8213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E6118-419C-4C30-8676-BD7A5CE88A12}">
      <dsp:nvSpPr>
        <dsp:cNvPr id="0" name=""/>
        <dsp:cNvSpPr/>
      </dsp:nvSpPr>
      <dsp:spPr>
        <a:xfrm>
          <a:off x="5184094" y="928175"/>
          <a:ext cx="471269" cy="471269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33066-1F5B-4F1F-A72E-157745E4C6E3}">
      <dsp:nvSpPr>
        <dsp:cNvPr id="0" name=""/>
        <dsp:cNvSpPr/>
      </dsp:nvSpPr>
      <dsp:spPr>
        <a:xfrm>
          <a:off x="4746487" y="1830320"/>
          <a:ext cx="1346484" cy="538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$4,919,533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research funding</a:t>
          </a:r>
        </a:p>
      </dsp:txBody>
      <dsp:txXfrm>
        <a:off x="4746487" y="1830320"/>
        <a:ext cx="1346484" cy="538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8791C-E1E4-4417-8B09-EF80D4674C71}" type="datetimeFigureOut">
              <a:rPr lang="en-CA" smtClean="0"/>
              <a:t>2023-06-14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E44E-FBAC-48CA-A11E-C2ECF33721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508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E44E-FBAC-48CA-A11E-C2ECF337212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78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E44E-FBAC-48CA-A11E-C2ECF337212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82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E44E-FBAC-48CA-A11E-C2ECF337212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15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16x9: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14" y="1296335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571" y="277761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66C0B8-B2AA-0840-B932-81A3315690F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7AC3D3D-B2D9-F145-923F-75D01930F89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95029" y="2581341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95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5263" y="219262"/>
            <a:ext cx="2427098" cy="46958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0" rIns="0" bIns="3282696" rtlCol="0" anchor="b"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 up to 3 lines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95029" y="1729704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half" idx="12"/>
          </p:nvPr>
        </p:nvSpPr>
        <p:spPr>
          <a:xfrm>
            <a:off x="3603366" y="493338"/>
            <a:ext cx="4601792" cy="4180284"/>
          </a:xfrm>
        </p:spPr>
        <p:txBody>
          <a:bodyPr/>
          <a:lstStyle>
            <a:lvl1pPr marL="0" indent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5" name="Content Placeholder 23"/>
          <p:cNvSpPr>
            <a:spLocks noGrp="1"/>
          </p:cNvSpPr>
          <p:nvPr>
            <p:ph sz="quarter" idx="11"/>
          </p:nvPr>
        </p:nvSpPr>
        <p:spPr>
          <a:xfrm>
            <a:off x="292734" y="1922257"/>
            <a:ext cx="2302216" cy="2453829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18" name="Picture 17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3stackedPhotos (left)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3145815" y="1729704"/>
            <a:ext cx="223113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5263" y="219262"/>
            <a:ext cx="2427287" cy="16351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95263" y="3279979"/>
            <a:ext cx="2427287" cy="163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55191" y="45679"/>
            <a:ext cx="5844390" cy="1589644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0" bIns="0" rtlCol="0" anchor="b">
            <a:no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Master title style up to 3 lines</a:t>
            </a:r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95263" y="1799769"/>
            <a:ext cx="2427287" cy="153482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Content Placeholder 23"/>
          <p:cNvSpPr>
            <a:spLocks noGrp="1"/>
          </p:cNvSpPr>
          <p:nvPr>
            <p:ph sz="quarter" idx="15"/>
          </p:nvPr>
        </p:nvSpPr>
        <p:spPr>
          <a:xfrm>
            <a:off x="3156364" y="1918541"/>
            <a:ext cx="5752353" cy="24538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21" name="Picture 20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6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2stackedPhotos (left)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5263" y="219262"/>
            <a:ext cx="2427287" cy="2366192"/>
          </a:xfrm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45815" y="1729704"/>
            <a:ext cx="223113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95263" y="2548911"/>
            <a:ext cx="2427287" cy="236619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55191" y="45679"/>
            <a:ext cx="5844390" cy="1589644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0" bIns="0" rtlCol="0" anchor="b">
            <a:no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Master title style up to 3 lines</a:t>
            </a:r>
            <a:endParaRPr lang="en-US" dirty="0"/>
          </a:p>
        </p:txBody>
      </p:sp>
      <p:sp>
        <p:nvSpPr>
          <p:cNvPr id="13" name="Content Placeholder 23"/>
          <p:cNvSpPr>
            <a:spLocks noGrp="1"/>
          </p:cNvSpPr>
          <p:nvPr>
            <p:ph sz="quarter" idx="15"/>
          </p:nvPr>
        </p:nvSpPr>
        <p:spPr>
          <a:xfrm>
            <a:off x="3156364" y="1918541"/>
            <a:ext cx="5752353" cy="24538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14" name="Picture 13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3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66C0B8-B2AA-0840-B932-81A3315690F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7AC3D3D-B2D9-F145-923F-75D01930F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and Content (Panel_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5263" y="219262"/>
            <a:ext cx="2427098" cy="46958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0" rIns="0" bIns="3282696" rtlCol="0" anchor="b"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 up to 3 lines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95029" y="1729704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/>
          <p:cNvSpPr>
            <a:spLocks noGrp="1"/>
          </p:cNvSpPr>
          <p:nvPr>
            <p:ph sz="quarter" idx="11"/>
          </p:nvPr>
        </p:nvSpPr>
        <p:spPr>
          <a:xfrm>
            <a:off x="292734" y="1922257"/>
            <a:ext cx="2302216" cy="2453829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25" name="Picture 24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5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and Content (Panel_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509031" y="219262"/>
            <a:ext cx="2427098" cy="46958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0" rIns="0" bIns="3282696" rtlCol="0" anchor="b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 up to 3 lines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08796" y="1729704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3"/>
          <p:cNvSpPr>
            <a:spLocks noGrp="1"/>
          </p:cNvSpPr>
          <p:nvPr>
            <p:ph sz="quarter" idx="12"/>
          </p:nvPr>
        </p:nvSpPr>
        <p:spPr>
          <a:xfrm>
            <a:off x="6610207" y="1922257"/>
            <a:ext cx="2302216" cy="2453829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17" name="Picture 16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and Content (Panel_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5262" y="219262"/>
            <a:ext cx="8740868" cy="15622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45720" rIns="0" bIns="0" rtlCol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3"/>
          <p:cNvSpPr>
            <a:spLocks noGrp="1"/>
          </p:cNvSpPr>
          <p:nvPr>
            <p:ph sz="quarter" idx="12"/>
          </p:nvPr>
        </p:nvSpPr>
        <p:spPr>
          <a:xfrm>
            <a:off x="3435558" y="469598"/>
            <a:ext cx="5354377" cy="1302764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18" name="Picture 17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and Content (Panel_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5262" y="3352869"/>
            <a:ext cx="8740868" cy="15622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45720" rIns="0" bIns="0" rtlCol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3"/>
          <p:cNvSpPr>
            <a:spLocks noGrp="1"/>
          </p:cNvSpPr>
          <p:nvPr>
            <p:ph sz="quarter" idx="12"/>
          </p:nvPr>
        </p:nvSpPr>
        <p:spPr>
          <a:xfrm>
            <a:off x="3435558" y="3603204"/>
            <a:ext cx="5308691" cy="1311899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15" name="Picture 14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Only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5262" y="2748888"/>
            <a:ext cx="8740868" cy="15622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0" bIns="0" rtlCol="0" anchor="b" anchorCtr="0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</a:t>
            </a:r>
            <a:br>
              <a:rPr lang="en-CA" dirty="0"/>
            </a:br>
            <a:r>
              <a:rPr lang="en-CA" dirty="0"/>
              <a:t>2 lines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6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Only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5263" y="-39870"/>
            <a:ext cx="2427098" cy="1671865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0" bIns="0" rtlCol="0" anchor="b" anchorCtr="0"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Master title style up to 3 lines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Blank (full photo Backg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95029" y="1729704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necaLogo_1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3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6x9: Title and Content (RedBackgr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96" y="76326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537" y="1931022"/>
            <a:ext cx="8229600" cy="2572966"/>
          </a:xfrm>
          <a:prstGeom prst="rect">
            <a:avLst/>
          </a:prstGeom>
        </p:spPr>
        <p:txBody>
          <a:bodyPr/>
          <a:lstStyle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5029" y="1729704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3753" y="493864"/>
            <a:ext cx="2379980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0145" y="1922257"/>
            <a:ext cx="2302216" cy="25908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47049" y="4886682"/>
            <a:ext cx="792088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198167CB-93EF-904A-9307-651B14884C6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926" y="4886682"/>
            <a:ext cx="3703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6"/>
                </a:solidFill>
                <a:latin typeface="Abadi MT Condensed Light"/>
                <a:cs typeface="Abadi MT Condensed Light"/>
              </a:defRPr>
            </a:lvl1pPr>
          </a:lstStyle>
          <a:p>
            <a:fld id="{5F0BCE86-B1EC-A84D-A32C-7DD621300E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SenecaLogo_1C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7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0" r:id="rId9"/>
    <p:sldLayoutId id="2147483667" r:id="rId10"/>
    <p:sldLayoutId id="2147483652" r:id="rId11"/>
    <p:sldLayoutId id="2147483668" r:id="rId12"/>
    <p:sldLayoutId id="2147483659" r:id="rId13"/>
  </p:sldLayoutIdLst>
  <p:txStyles>
    <p:titleStyle>
      <a:lvl1pPr algn="l" defTabSz="457200" rtl="0" eaLnBrk="1" latinLnBrk="0" hangingPunct="1">
        <a:lnSpc>
          <a:spcPts val="3600"/>
        </a:lnSpc>
        <a:spcBef>
          <a:spcPct val="0"/>
        </a:spcBef>
        <a:buNone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1000"/>
        </a:spcBef>
        <a:buFont typeface="Arial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Font typeface="Arial"/>
        <a:buChar char="–"/>
        <a:defRPr sz="12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1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8 Things You Should Know About Applied Research at Seneca Polytechnic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Ira Sherr</a:t>
            </a:r>
          </a:p>
          <a:p>
            <a:r>
              <a:rPr lang="en-US" dirty="0"/>
              <a:t>Manager, Seneca Centre for Innovation in Life Sciences (SCILS)</a:t>
            </a:r>
          </a:p>
          <a:p>
            <a:r>
              <a:rPr lang="en-US" dirty="0"/>
              <a:t>ira.sherr@senecacollege.ca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38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necaLogo_1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644561B-89D7-5858-EF6E-5417C612A1B9}"/>
              </a:ext>
            </a:extLst>
          </p:cNvPr>
          <p:cNvGrpSpPr/>
          <p:nvPr/>
        </p:nvGrpSpPr>
        <p:grpSpPr>
          <a:xfrm>
            <a:off x="2753424" y="762750"/>
            <a:ext cx="3810168" cy="3617999"/>
            <a:chOff x="2545606" y="1402917"/>
            <a:chExt cx="3810168" cy="3617999"/>
          </a:xfrm>
        </p:grpSpPr>
        <p:grpSp>
          <p:nvGrpSpPr>
            <p:cNvPr id="6" name="Group 5"/>
            <p:cNvGrpSpPr/>
            <p:nvPr/>
          </p:nvGrpSpPr>
          <p:grpSpPr>
            <a:xfrm>
              <a:off x="2545606" y="1402917"/>
              <a:ext cx="3616204" cy="3617999"/>
              <a:chOff x="3436769" y="1109663"/>
              <a:chExt cx="2349732" cy="27231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436769" y="1109663"/>
                <a:ext cx="2349732" cy="272314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rtlCol="0" anchor="t"/>
              <a:lstStyle/>
              <a:p>
                <a:pPr>
                  <a:lnSpc>
                    <a:spcPts val="3680"/>
                  </a:lnSpc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FFFF"/>
                    </a:solidFill>
                    <a:latin typeface="Georgia"/>
                  </a:rPr>
                  <a:t>Get in touch!</a:t>
                </a:r>
              </a:p>
              <a:p>
                <a:pPr>
                  <a:lnSpc>
                    <a:spcPts val="3680"/>
                  </a:lnSpc>
                  <a:spcAft>
                    <a:spcPts val="0"/>
                  </a:spcAft>
                </a:pPr>
                <a:br>
                  <a:rPr lang="en-US" sz="1400" dirty="0">
                    <a:solidFill>
                      <a:srgbClr val="FFFFFF"/>
                    </a:solidFill>
                  </a:rPr>
                </a:br>
                <a:endParaRPr lang="en-US" sz="1400" i="1" dirty="0">
                  <a:solidFill>
                    <a:srgbClr val="FFFFFF"/>
                  </a:solidFill>
                  <a:cs typeface="Arial"/>
                </a:endParaRPr>
              </a:p>
            </p:txBody>
          </p:sp>
          <p:cxnSp>
            <p:nvCxnSpPr>
              <p:cNvPr id="9" name="Straight Connector 8"/>
              <p:cNvCxnSpPr>
                <a:cxnSpLocks/>
              </p:cNvCxnSpPr>
              <p:nvPr/>
            </p:nvCxnSpPr>
            <p:spPr>
              <a:xfrm>
                <a:off x="3583167" y="3329675"/>
                <a:ext cx="203399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24EF55-0B74-304A-2087-6631B4390614}"/>
                </a:ext>
              </a:extLst>
            </p:cNvPr>
            <p:cNvSpPr txBox="1"/>
            <p:nvPr/>
          </p:nvSpPr>
          <p:spPr>
            <a:xfrm>
              <a:off x="2673927" y="2578732"/>
              <a:ext cx="3227275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1. Google “Seneca SCILS” </a:t>
              </a:r>
              <a:r>
                <a:rPr lang="en-US" sz="1100" dirty="0">
                  <a:solidFill>
                    <a:srgbClr val="FFFFFF"/>
                  </a:solidFill>
                  <a:sym typeface="Wingdings" panose="05000000000000000000" pitchFamily="2" charset="2"/>
                </a:rPr>
                <a:t> “Partner with Us”</a:t>
              </a:r>
              <a:endParaRPr lang="en-US" sz="1100" i="1" dirty="0">
                <a:solidFill>
                  <a:srgbClr val="FFFFFF"/>
                </a:solidFill>
              </a:endParaRPr>
            </a:p>
            <a:p>
              <a:endParaRPr lang="en-US" sz="1100" i="1" dirty="0">
                <a:solidFill>
                  <a:srgbClr val="FFFFFF"/>
                </a:solidFill>
              </a:endParaRPr>
            </a:p>
            <a:p>
              <a:r>
                <a:rPr lang="en-US" sz="1100" dirty="0">
                  <a:solidFill>
                    <a:srgbClr val="FFFFFF"/>
                  </a:solidFill>
                </a:rPr>
                <a:t>2. ira.sherr@senecacollege.ca</a:t>
              </a:r>
            </a:p>
            <a:p>
              <a:endParaRPr lang="en-CA" sz="1100" dirty="0"/>
            </a:p>
            <a:p>
              <a:r>
                <a:rPr lang="en-CA" sz="1100" dirty="0">
                  <a:solidFill>
                    <a:srgbClr val="FFFFFF"/>
                  </a:solidFill>
                </a:rPr>
                <a:t>3. Cosmetics Science program or projects: </a:t>
              </a:r>
            </a:p>
            <a:p>
              <a:r>
                <a:rPr lang="en-CA" sz="1100" dirty="0">
                  <a:solidFill>
                    <a:srgbClr val="FFFFFF"/>
                  </a:solidFill>
                  <a:effectLst/>
                  <a:ea typeface="Calibri" panose="020F0502020204030204" pitchFamily="34" charset="0"/>
                </a:rPr>
                <a:t>sonal.kamath@senecacollege.ca </a:t>
              </a:r>
            </a:p>
            <a:p>
              <a:endParaRPr lang="en-CA" sz="11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984AFD-BFB5-299B-4BF0-4F0C1590AAA1}"/>
                </a:ext>
              </a:extLst>
            </p:cNvPr>
            <p:cNvSpPr txBox="1"/>
            <p:nvPr/>
          </p:nvSpPr>
          <p:spPr>
            <a:xfrm>
              <a:off x="4907974" y="4222347"/>
              <a:ext cx="1447800" cy="501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680"/>
                </a:lnSpc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Georgia"/>
                </a:rPr>
                <a:t>Questions?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71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indoor, toothbrush, close&#10;&#10;Description automatically generated">
            <a:extLst>
              <a:ext uri="{FF2B5EF4-FFF2-40B4-BE49-F238E27FC236}">
                <a16:creationId xmlns:a16="http://schemas.microsoft.com/office/drawing/2014/main" id="{8A36937A-6B0C-F98D-D6AD-A6D76EBA89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8" b="780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263" y="219261"/>
            <a:ext cx="2427098" cy="4720131"/>
          </a:xfrm>
        </p:spPr>
        <p:txBody>
          <a:bodyPr/>
          <a:lstStyle/>
          <a:p>
            <a:r>
              <a:rPr lang="en-US" sz="2400" dirty="0"/>
              <a:t>1. SCILS helps SMEs develop early-stage IP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2734" y="1922257"/>
            <a:ext cx="2238256" cy="2453829"/>
          </a:xfrm>
        </p:spPr>
        <p:txBody>
          <a:bodyPr/>
          <a:lstStyle/>
          <a:p>
            <a:r>
              <a:rPr lang="en-US" dirty="0"/>
              <a:t>Seneca Centre for Innovation in Life Sciences</a:t>
            </a:r>
          </a:p>
          <a:p>
            <a:r>
              <a:rPr lang="en-US" dirty="0"/>
              <a:t>Supports product development, enhancement and validation in the life science and cosmetic science sectors</a:t>
            </a:r>
          </a:p>
          <a:p>
            <a:r>
              <a:rPr lang="en-US" dirty="0"/>
              <a:t>We make </a:t>
            </a:r>
            <a:r>
              <a:rPr lang="en-US" u="sng" dirty="0"/>
              <a:t>no claims to IP </a:t>
            </a:r>
            <a:r>
              <a:rPr lang="en-US" dirty="0"/>
              <a:t>developed in projects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5029" y="1729704"/>
            <a:ext cx="22311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enecaLogo_1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5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6831" y="45679"/>
            <a:ext cx="5844390" cy="1589644"/>
          </a:xfrm>
        </p:spPr>
        <p:txBody>
          <a:bodyPr/>
          <a:lstStyle/>
          <a:p>
            <a:r>
              <a:rPr lang="en-US" dirty="0"/>
              <a:t>2. We work with companies across life and cosmetics sciences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3238004" y="1918541"/>
            <a:ext cx="5752353" cy="2453829"/>
          </a:xfrm>
        </p:spPr>
        <p:txBody>
          <a:bodyPr/>
          <a:lstStyle/>
          <a:p>
            <a:r>
              <a:rPr lang="en-US" dirty="0"/>
              <a:t>Capabilities: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Assay development and validation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Product development and formulation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Method development and process optimization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Product stability enhancement and testing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Quality control and regulatory affairs</a:t>
            </a:r>
          </a:p>
          <a:p>
            <a:pPr lvl="1">
              <a:spcBef>
                <a:spcPts val="500"/>
              </a:spcBef>
            </a:pPr>
            <a:endParaRPr lang="en-US" dirty="0"/>
          </a:p>
          <a:p>
            <a:r>
              <a:rPr lang="en-US" dirty="0"/>
              <a:t>Research Interests:</a:t>
            </a:r>
          </a:p>
          <a:p>
            <a:pPr lvl="1">
              <a:lnSpc>
                <a:spcPct val="150000"/>
              </a:lnSpc>
              <a:spcBef>
                <a:spcPts val="500"/>
              </a:spcBef>
            </a:pPr>
            <a:r>
              <a:rPr lang="en-US" dirty="0"/>
              <a:t>Cosmetics formulations, </a:t>
            </a:r>
            <a:r>
              <a:rPr lang="en-US" dirty="0" err="1"/>
              <a:t>immuno</a:t>
            </a:r>
            <a:r>
              <a:rPr lang="en-US" dirty="0"/>
              <a:t>/molecular diagnostics development, analytical chemistry, materials chemistry, molecular biology, microbiology, protein biochemistry, genetic engineering, synthetic biology…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SenecaLogo_1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  <p:pic>
        <p:nvPicPr>
          <p:cNvPr id="1026" name="Picture 2" descr="Neoglacia">
            <a:extLst>
              <a:ext uri="{FF2B5EF4-FFF2-40B4-BE49-F238E27FC236}">
                <a16:creationId xmlns:a16="http://schemas.microsoft.com/office/drawing/2014/main" id="{34CDAE4A-29BC-2167-6809-B437A47F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1" y="227693"/>
            <a:ext cx="1736557" cy="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ik Diagnostics">
            <a:extLst>
              <a:ext uri="{FF2B5EF4-FFF2-40B4-BE49-F238E27FC236}">
                <a16:creationId xmlns:a16="http://schemas.microsoft.com/office/drawing/2014/main" id="{444476FF-9DCF-8DDF-A794-721DF71B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35" y="747605"/>
            <a:ext cx="1318292" cy="6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466C5AB-76F3-6194-45C7-7CFAE5C2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3" y="3067531"/>
            <a:ext cx="1567289" cy="5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4091F3-08EE-F8D5-7865-A5F9BF6E0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58" y="2508530"/>
            <a:ext cx="1807036" cy="44611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DC060E2-2216-8230-6442-2B08A5F249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4419" y="1544852"/>
            <a:ext cx="994107" cy="918877"/>
          </a:xfrm>
          <a:prstGeom prst="rect">
            <a:avLst/>
          </a:prstGeom>
        </p:spPr>
      </p:pic>
      <p:pic>
        <p:nvPicPr>
          <p:cNvPr id="1038" name="Picture 14" descr="Ardra Logo">
            <a:extLst>
              <a:ext uri="{FF2B5EF4-FFF2-40B4-BE49-F238E27FC236}">
                <a16:creationId xmlns:a16="http://schemas.microsoft.com/office/drawing/2014/main" id="{D4A6ED1C-4020-BB2B-D3A1-5A073D8A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96" y="1839397"/>
            <a:ext cx="1565613" cy="3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9229863-BF8F-5B05-0F2A-0A4F32FD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2" y="3885068"/>
            <a:ext cx="1818335" cy="30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éla">
            <a:extLst>
              <a:ext uri="{FF2B5EF4-FFF2-40B4-BE49-F238E27FC236}">
                <a16:creationId xmlns:a16="http://schemas.microsoft.com/office/drawing/2014/main" id="{73282B96-455B-8E5D-B1E5-D23DF76E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7" y="4461521"/>
            <a:ext cx="1096185" cy="5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eekbone Beauty X Sephora Canada - Indigenous owned beauty brand, Cheekbone  Beauty, launches on Sephora.ca">
            <a:extLst>
              <a:ext uri="{FF2B5EF4-FFF2-40B4-BE49-F238E27FC236}">
                <a16:creationId xmlns:a16="http://schemas.microsoft.com/office/drawing/2014/main" id="{CC2BABE1-77CA-BBEF-56EA-796144942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40" y="4291418"/>
            <a:ext cx="1443996" cy="7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ome - Kenota Health">
            <a:extLst>
              <a:ext uri="{FF2B5EF4-FFF2-40B4-BE49-F238E27FC236}">
                <a16:creationId xmlns:a16="http://schemas.microsoft.com/office/drawing/2014/main" id="{7E1A5E41-BF4D-6CF8-D9BF-00F44732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95" y="934826"/>
            <a:ext cx="1286527" cy="46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6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246113C2-2D1D-26F1-1D25-0B98AB9A01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69" b="786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262" y="3477489"/>
            <a:ext cx="8740868" cy="1586345"/>
          </a:xfrm>
        </p:spPr>
        <p:txBody>
          <a:bodyPr/>
          <a:lstStyle/>
          <a:p>
            <a:r>
              <a:rPr lang="en-US" dirty="0"/>
              <a:t>3. Our grant covers 70% of project costs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631251" y="4031946"/>
            <a:ext cx="6141149" cy="764994"/>
          </a:xfrm>
        </p:spPr>
        <p:txBody>
          <a:bodyPr/>
          <a:lstStyle/>
          <a:p>
            <a:r>
              <a:rPr lang="en-US" dirty="0"/>
              <a:t>We have ready-to-deploy NSERC funding </a:t>
            </a:r>
          </a:p>
          <a:p>
            <a:r>
              <a:rPr lang="en-US" dirty="0"/>
              <a:t>Requires partners have 2+ full-time employees</a:t>
            </a:r>
          </a:p>
          <a:p>
            <a:r>
              <a:rPr lang="en-US" dirty="0"/>
              <a:t>Partner cash contributions are just 30%</a:t>
            </a:r>
          </a:p>
          <a:p>
            <a:endParaRPr lang="en-US" dirty="0"/>
          </a:p>
        </p:txBody>
      </p:sp>
      <p:pic>
        <p:nvPicPr>
          <p:cNvPr id="7" name="Picture 6" descr="SenecaLogo_1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0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We pair industry-trained faculty</a:t>
            </a:r>
            <a:br>
              <a:rPr lang="en-US" dirty="0"/>
            </a:br>
            <a:r>
              <a:rPr lang="en-US" dirty="0"/>
              <a:t>with our best students for impactful</a:t>
            </a:r>
            <a:br>
              <a:rPr lang="en-US" dirty="0"/>
            </a:br>
            <a:r>
              <a:rPr lang="en-US" dirty="0"/>
              <a:t>research projects</a:t>
            </a:r>
          </a:p>
        </p:txBody>
      </p:sp>
      <p:pic>
        <p:nvPicPr>
          <p:cNvPr id="7" name="Picture 6" descr="SenecaLogo_1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AF569AE5-76A8-E2A1-7ED8-5D8817881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698466"/>
              </p:ext>
            </p:extLst>
          </p:nvPr>
        </p:nvGraphicFramePr>
        <p:xfrm>
          <a:off x="1519145" y="2277836"/>
          <a:ext cx="6093102" cy="312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8C69C9C-6528-7297-2CC8-476201964644}"/>
              </a:ext>
            </a:extLst>
          </p:cNvPr>
          <p:cNvSpPr txBox="1"/>
          <p:nvPr/>
        </p:nvSpPr>
        <p:spPr>
          <a:xfrm>
            <a:off x="383720" y="2057400"/>
            <a:ext cx="4620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Applied Research Summary, 2022-2023</a:t>
            </a:r>
            <a:endParaRPr lang="en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988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lab coat&#10;&#10;Description automatically generated with medium confidence">
            <a:extLst>
              <a:ext uri="{FF2B5EF4-FFF2-40B4-BE49-F238E27FC236}">
                <a16:creationId xmlns:a16="http://schemas.microsoft.com/office/drawing/2014/main" id="{F540B271-1157-5788-DCEB-F50B115C60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6" b="7806"/>
          <a:stretch>
            <a:fillRect/>
          </a:stretch>
        </p:blipFill>
        <p:spPr/>
      </p:pic>
      <p:pic>
        <p:nvPicPr>
          <p:cNvPr id="7" name="Picture 6" descr="SenecaLogo_1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925" y="290945"/>
            <a:ext cx="3791240" cy="4578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>
              <a:lnSpc>
                <a:spcPts val="3680"/>
              </a:lnSpc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Georgia"/>
                <a:cs typeface="Georgia"/>
              </a:rPr>
              <a:t>5. We’re building a cutting-edge applied research lab to serve our partners</a:t>
            </a:r>
          </a:p>
          <a:p>
            <a:pPr>
              <a:lnSpc>
                <a:spcPts val="2400"/>
              </a:lnSpc>
              <a:spcBef>
                <a:spcPts val="2400"/>
              </a:spcBef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  <a:spcBef>
                <a:spcPts val="2400"/>
              </a:spcBef>
            </a:pPr>
            <a:r>
              <a:rPr lang="en-US" dirty="0">
                <a:solidFill>
                  <a:srgbClr val="FFFFFF"/>
                </a:solidFill>
              </a:rPr>
              <a:t>3000 sq. ft.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cGMP-like space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Biosafety Level 2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38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We’re always looking to help new partners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Mandated to help Ontario SMEs (&lt;500 employees)</a:t>
            </a:r>
          </a:p>
          <a:p>
            <a:r>
              <a:rPr lang="en-US" dirty="0"/>
              <a:t>Require a minimum of 2+ FTE</a:t>
            </a:r>
          </a:p>
          <a:p>
            <a:r>
              <a:rPr lang="en-US" dirty="0"/>
              <a:t>Interested in learning about your R&amp;D obstacles</a:t>
            </a:r>
          </a:p>
          <a:p>
            <a:pPr lvl="1"/>
            <a:r>
              <a:rPr lang="en-US" sz="1400" dirty="0"/>
              <a:t>Equipment access?</a:t>
            </a:r>
          </a:p>
          <a:p>
            <a:pPr lvl="1"/>
            <a:r>
              <a:rPr lang="en-US" sz="1400" dirty="0"/>
              <a:t>Tests to be performed?</a:t>
            </a:r>
          </a:p>
          <a:p>
            <a:pPr lvl="1"/>
            <a:r>
              <a:rPr lang="en-US" sz="1400" dirty="0"/>
              <a:t>Lab access?</a:t>
            </a:r>
          </a:p>
          <a:p>
            <a:pPr lvl="1"/>
            <a:r>
              <a:rPr lang="en-US" sz="1400" dirty="0"/>
              <a:t>Need subject matter experts?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SenecaLogo_1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4" y="4586212"/>
            <a:ext cx="959518" cy="210728"/>
          </a:xfrm>
          <a:prstGeom prst="rect">
            <a:avLst/>
          </a:prstGeom>
        </p:spPr>
      </p:pic>
      <p:pic>
        <p:nvPicPr>
          <p:cNvPr id="10" name="Picture Placeholder 9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BE340945-4B08-A8EA-4945-A752D6C7D2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7495" b="17495"/>
          <a:stretch>
            <a:fillRect/>
          </a:stretch>
        </p:blipFill>
        <p:spPr>
          <a:xfrm>
            <a:off x="195263" y="198438"/>
            <a:ext cx="2427287" cy="2366962"/>
          </a:xfrm>
        </p:spPr>
      </p:pic>
      <p:pic>
        <p:nvPicPr>
          <p:cNvPr id="14" name="Picture Placeholder 13" descr="A picture containing gauge&#10;&#10;Description automatically generated">
            <a:extLst>
              <a:ext uri="{FF2B5EF4-FFF2-40B4-BE49-F238E27FC236}">
                <a16:creationId xmlns:a16="http://schemas.microsoft.com/office/drawing/2014/main" id="{6D69C584-6E96-5AE2-E592-C46410E692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5794" r="157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05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C5A610FB-9520-14E6-37E3-83CC88EE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85249" cy="5189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5F7108-1C83-B86A-A5C2-8734978295A2}"/>
              </a:ext>
            </a:extLst>
          </p:cNvPr>
          <p:cNvSpPr/>
          <p:nvPr/>
        </p:nvSpPr>
        <p:spPr>
          <a:xfrm>
            <a:off x="2898648" y="0"/>
            <a:ext cx="6245352" cy="518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5967" y="0"/>
            <a:ext cx="5844390" cy="1589644"/>
          </a:xfrm>
        </p:spPr>
        <p:txBody>
          <a:bodyPr/>
          <a:lstStyle/>
          <a:p>
            <a:r>
              <a:rPr lang="en-US" dirty="0"/>
              <a:t>7. We have the only post-graduate Cosmetics Sciences program in Canada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3238004" y="1918541"/>
            <a:ext cx="5752353" cy="2453829"/>
          </a:xfrm>
        </p:spPr>
        <p:txBody>
          <a:bodyPr/>
          <a:lstStyle/>
          <a:p>
            <a:r>
              <a:rPr lang="en-CA" dirty="0">
                <a:ea typeface="Calibri" panose="020F0502020204030204" pitchFamily="34" charset="0"/>
              </a:rPr>
              <a:t>Laboratory-based, one-year graduate certificate program </a:t>
            </a:r>
          </a:p>
          <a:p>
            <a:r>
              <a:rPr lang="en-CA" dirty="0">
                <a:effectLst/>
                <a:ea typeface="Calibri" panose="020F0502020204030204" pitchFamily="34" charset="0"/>
              </a:rPr>
              <a:t>Students learn to formulate skin care and colour cosmetics for global markets, along with testing for safety and efficacy</a:t>
            </a:r>
          </a:p>
          <a:p>
            <a:r>
              <a:rPr lang="en-US" dirty="0">
                <a:ea typeface="Calibri" panose="020F0502020204030204" pitchFamily="34" charset="0"/>
              </a:rPr>
              <a:t>Strong focus on product formulation, cosmetic production and the industry's evolving regulatory industry, including product development processes, global regulations/challenges, biological systems, sales and marketing. </a:t>
            </a:r>
          </a:p>
          <a:p>
            <a:r>
              <a:rPr lang="en-CA" dirty="0">
                <a:effectLst/>
                <a:ea typeface="Calibri" panose="020F0502020204030204" pitchFamily="34" charset="0"/>
              </a:rPr>
              <a:t>The optional Work Integrated Learning (WIL) term helps students to get industry experience and apply that to their second academic semester</a:t>
            </a:r>
          </a:p>
          <a:p>
            <a:endParaRPr lang="en-CA" sz="1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8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C5A610FB-9520-14E6-37E3-83CC88EE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85249" cy="5189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5F7108-1C83-B86A-A5C2-8734978295A2}"/>
              </a:ext>
            </a:extLst>
          </p:cNvPr>
          <p:cNvSpPr/>
          <p:nvPr/>
        </p:nvSpPr>
        <p:spPr>
          <a:xfrm>
            <a:off x="2898648" y="0"/>
            <a:ext cx="6245352" cy="518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5967" y="0"/>
            <a:ext cx="5844390" cy="1589644"/>
          </a:xfrm>
        </p:spPr>
        <p:txBody>
          <a:bodyPr/>
          <a:lstStyle/>
          <a:p>
            <a:r>
              <a:rPr lang="en-US" dirty="0"/>
              <a:t>8. Our Cosmetics Science capstone projects are perfect for startups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3238004" y="1854533"/>
            <a:ext cx="5752353" cy="245382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Teams of students design all aspects of a new product over 14-week </a:t>
            </a: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timeline, working with partner based on marketing brief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formulate the product, design marketing strategy, design and order packaging, check stability, author SOPs, and check regulatory requirements for relevant markets</a:t>
            </a: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students present their project to a panel of industry judges, who give them feedback on their completed project. Students also receive valuable feedbac</a:t>
            </a:r>
            <a:r>
              <a:rPr lang="en-US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from the partner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5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small </a:t>
            </a:r>
            <a:r>
              <a:rPr lang="en-CA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for entire development pipeline; no company size limits</a:t>
            </a:r>
          </a:p>
          <a:p>
            <a:endParaRPr lang="en-CA" sz="1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5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neca">
      <a:dk1>
        <a:srgbClr val="666666"/>
      </a:dk1>
      <a:lt1>
        <a:srgbClr val="FFFFFF"/>
      </a:lt1>
      <a:dk2>
        <a:srgbClr val="FF0000"/>
      </a:dk2>
      <a:lt2>
        <a:srgbClr val="FFFFFF"/>
      </a:lt2>
      <a:accent1>
        <a:srgbClr val="9A9A9A"/>
      </a:accent1>
      <a:accent2>
        <a:srgbClr val="000000"/>
      </a:accent2>
      <a:accent3>
        <a:srgbClr val="28B1CF"/>
      </a:accent3>
      <a:accent4>
        <a:srgbClr val="EEB630"/>
      </a:accent4>
      <a:accent5>
        <a:srgbClr val="FD7B00"/>
      </a:accent5>
      <a:accent6>
        <a:srgbClr val="CCCCCC"/>
      </a:accent6>
      <a:hlink>
        <a:srgbClr val="006C6D"/>
      </a:hlink>
      <a:folHlink>
        <a:srgbClr val="BBD27C"/>
      </a:folHlink>
    </a:clrScheme>
    <a:fontScheme name="Office 2">
      <a:maj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4936</TotalTime>
  <Words>519</Words>
  <Application>Microsoft Office PowerPoint</Application>
  <PresentationFormat>On-screen Show (16:9)</PresentationFormat>
  <Paragraphs>66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Abadi MT Condensed Light</vt:lpstr>
      <vt:lpstr>Arial</vt:lpstr>
      <vt:lpstr>Calibri</vt:lpstr>
      <vt:lpstr>Georgia</vt:lpstr>
      <vt:lpstr>Office Theme</vt:lpstr>
      <vt:lpstr>8 Things You Should Know About Applied Research at Seneca Polytechnic</vt:lpstr>
      <vt:lpstr>1. SCILS helps SMEs develop early-stage IP</vt:lpstr>
      <vt:lpstr>2. We work with companies across life and cosmetics sciences</vt:lpstr>
      <vt:lpstr>3. Our grant covers 70% of project costs</vt:lpstr>
      <vt:lpstr>4. We pair industry-trained faculty with our best students for impactful research projects</vt:lpstr>
      <vt:lpstr>PowerPoint Presentation</vt:lpstr>
      <vt:lpstr>6. We’re always looking to help new partners</vt:lpstr>
      <vt:lpstr>7. We have the only post-graduate Cosmetics Sciences program in Canada</vt:lpstr>
      <vt:lpstr>8. Our Cosmetics Science capstone projects are perfect for startups</vt:lpstr>
      <vt:lpstr>PowerPoint Presentation</vt:lpstr>
    </vt:vector>
  </TitlesOfParts>
  <Company>free agent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 garnett</dc:creator>
  <cp:lastModifiedBy>Ira Sherr</cp:lastModifiedBy>
  <cp:revision>29</cp:revision>
  <dcterms:created xsi:type="dcterms:W3CDTF">2014-04-03T14:07:14Z</dcterms:created>
  <dcterms:modified xsi:type="dcterms:W3CDTF">2023-06-14T21:07:56Z</dcterms:modified>
</cp:coreProperties>
</file>