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3" r:id="rId2"/>
    <p:sldId id="264" r:id="rId3"/>
    <p:sldId id="266" r:id="rId4"/>
    <p:sldId id="267" r:id="rId5"/>
    <p:sldId id="265" r:id="rId6"/>
    <p:sldId id="268" r:id="rId7"/>
    <p:sldId id="258" r:id="rId8"/>
    <p:sldId id="25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80FF"/>
    <a:srgbClr val="1D34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97"/>
    <p:restoredTop sz="94694"/>
  </p:normalViewPr>
  <p:slideViewPr>
    <p:cSldViewPr snapToGrid="0">
      <p:cViewPr varScale="1">
        <p:scale>
          <a:sx n="115" d="100"/>
          <a:sy n="115" d="100"/>
        </p:scale>
        <p:origin x="224" y="3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C6964-759C-0457-319B-6B7649159A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DF1595-D450-9394-52EB-412B2EA087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D3D6C6-0852-B736-D803-B29833AAFBD9}"/>
              </a:ext>
            </a:extLst>
          </p:cNvPr>
          <p:cNvSpPr>
            <a:spLocks noGrp="1"/>
          </p:cNvSpPr>
          <p:nvPr>
            <p:ph type="dt" sz="half" idx="10"/>
          </p:nvPr>
        </p:nvSpPr>
        <p:spPr/>
        <p:txBody>
          <a:bodyPr/>
          <a:lstStyle/>
          <a:p>
            <a:fld id="{9B344991-2751-AA49-A1A8-894AA32343EB}" type="datetimeFigureOut">
              <a:rPr lang="en-US" smtClean="0"/>
              <a:t>6/1/23</a:t>
            </a:fld>
            <a:endParaRPr lang="en-US"/>
          </a:p>
        </p:txBody>
      </p:sp>
      <p:sp>
        <p:nvSpPr>
          <p:cNvPr id="5" name="Footer Placeholder 4">
            <a:extLst>
              <a:ext uri="{FF2B5EF4-FFF2-40B4-BE49-F238E27FC236}">
                <a16:creationId xmlns:a16="http://schemas.microsoft.com/office/drawing/2014/main" id="{BA3B06F1-4356-5BBC-2A22-D19AEB2830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85055C-38BE-C16A-6F02-A38119224247}"/>
              </a:ext>
            </a:extLst>
          </p:cNvPr>
          <p:cNvSpPr>
            <a:spLocks noGrp="1"/>
          </p:cNvSpPr>
          <p:nvPr>
            <p:ph type="sldNum" sz="quarter" idx="12"/>
          </p:nvPr>
        </p:nvSpPr>
        <p:spPr/>
        <p:txBody>
          <a:bodyPr/>
          <a:lstStyle/>
          <a:p>
            <a:fld id="{3B7D49AC-DB15-D745-A05D-7A71EC8B1BD9}" type="slidenum">
              <a:rPr lang="en-US" smtClean="0"/>
              <a:t>‹#›</a:t>
            </a:fld>
            <a:endParaRPr lang="en-US"/>
          </a:p>
        </p:txBody>
      </p:sp>
    </p:spTree>
    <p:extLst>
      <p:ext uri="{BB962C8B-B14F-4D97-AF65-F5344CB8AC3E}">
        <p14:creationId xmlns:p14="http://schemas.microsoft.com/office/powerpoint/2010/main" val="3259046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95D7B-2901-2D78-0586-78D321898A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BDBD69-9F8F-C199-453E-F60995CEA3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DA366F-BA5D-1349-872B-2DF8E40BDCF2}"/>
              </a:ext>
            </a:extLst>
          </p:cNvPr>
          <p:cNvSpPr>
            <a:spLocks noGrp="1"/>
          </p:cNvSpPr>
          <p:nvPr>
            <p:ph type="dt" sz="half" idx="10"/>
          </p:nvPr>
        </p:nvSpPr>
        <p:spPr/>
        <p:txBody>
          <a:bodyPr/>
          <a:lstStyle/>
          <a:p>
            <a:fld id="{9B344991-2751-AA49-A1A8-894AA32343EB}" type="datetimeFigureOut">
              <a:rPr lang="en-US" smtClean="0"/>
              <a:t>6/1/23</a:t>
            </a:fld>
            <a:endParaRPr lang="en-US"/>
          </a:p>
        </p:txBody>
      </p:sp>
      <p:sp>
        <p:nvSpPr>
          <p:cNvPr id="5" name="Footer Placeholder 4">
            <a:extLst>
              <a:ext uri="{FF2B5EF4-FFF2-40B4-BE49-F238E27FC236}">
                <a16:creationId xmlns:a16="http://schemas.microsoft.com/office/drawing/2014/main" id="{A993D72C-CC98-DD26-9F4C-E783E42C85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AD2E59-02F5-47C6-65AD-9E8C1D566CFC}"/>
              </a:ext>
            </a:extLst>
          </p:cNvPr>
          <p:cNvSpPr>
            <a:spLocks noGrp="1"/>
          </p:cNvSpPr>
          <p:nvPr>
            <p:ph type="sldNum" sz="quarter" idx="12"/>
          </p:nvPr>
        </p:nvSpPr>
        <p:spPr/>
        <p:txBody>
          <a:bodyPr/>
          <a:lstStyle/>
          <a:p>
            <a:fld id="{3B7D49AC-DB15-D745-A05D-7A71EC8B1BD9}" type="slidenum">
              <a:rPr lang="en-US" smtClean="0"/>
              <a:t>‹#›</a:t>
            </a:fld>
            <a:endParaRPr lang="en-US"/>
          </a:p>
        </p:txBody>
      </p:sp>
    </p:spTree>
    <p:extLst>
      <p:ext uri="{BB962C8B-B14F-4D97-AF65-F5344CB8AC3E}">
        <p14:creationId xmlns:p14="http://schemas.microsoft.com/office/powerpoint/2010/main" val="3649615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7FF755-6E5E-B6B5-2FBC-D39778CECE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C17642-6115-A244-71C0-BB7CEB44EB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1F844B-D100-E013-2532-0A7E397A3053}"/>
              </a:ext>
            </a:extLst>
          </p:cNvPr>
          <p:cNvSpPr>
            <a:spLocks noGrp="1"/>
          </p:cNvSpPr>
          <p:nvPr>
            <p:ph type="dt" sz="half" idx="10"/>
          </p:nvPr>
        </p:nvSpPr>
        <p:spPr/>
        <p:txBody>
          <a:bodyPr/>
          <a:lstStyle/>
          <a:p>
            <a:fld id="{9B344991-2751-AA49-A1A8-894AA32343EB}" type="datetimeFigureOut">
              <a:rPr lang="en-US" smtClean="0"/>
              <a:t>6/1/23</a:t>
            </a:fld>
            <a:endParaRPr lang="en-US"/>
          </a:p>
        </p:txBody>
      </p:sp>
      <p:sp>
        <p:nvSpPr>
          <p:cNvPr id="5" name="Footer Placeholder 4">
            <a:extLst>
              <a:ext uri="{FF2B5EF4-FFF2-40B4-BE49-F238E27FC236}">
                <a16:creationId xmlns:a16="http://schemas.microsoft.com/office/drawing/2014/main" id="{FDB7D9B8-51F3-1E80-C905-1E82C343C2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96591B-C156-875B-121B-508EC420F242}"/>
              </a:ext>
            </a:extLst>
          </p:cNvPr>
          <p:cNvSpPr>
            <a:spLocks noGrp="1"/>
          </p:cNvSpPr>
          <p:nvPr>
            <p:ph type="sldNum" sz="quarter" idx="12"/>
          </p:nvPr>
        </p:nvSpPr>
        <p:spPr/>
        <p:txBody>
          <a:bodyPr/>
          <a:lstStyle/>
          <a:p>
            <a:fld id="{3B7D49AC-DB15-D745-A05D-7A71EC8B1BD9}" type="slidenum">
              <a:rPr lang="en-US" smtClean="0"/>
              <a:t>‹#›</a:t>
            </a:fld>
            <a:endParaRPr lang="en-US"/>
          </a:p>
        </p:txBody>
      </p:sp>
    </p:spTree>
    <p:extLst>
      <p:ext uri="{BB962C8B-B14F-4D97-AF65-F5344CB8AC3E}">
        <p14:creationId xmlns:p14="http://schemas.microsoft.com/office/powerpoint/2010/main" val="3717126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47DB6-5272-513C-5855-7DDDDEACDA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FBC319-574B-C441-0FFA-A0418891D9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91C87-C8A7-A0E6-6B13-B259AAA7DCC1}"/>
              </a:ext>
            </a:extLst>
          </p:cNvPr>
          <p:cNvSpPr>
            <a:spLocks noGrp="1"/>
          </p:cNvSpPr>
          <p:nvPr>
            <p:ph type="dt" sz="half" idx="10"/>
          </p:nvPr>
        </p:nvSpPr>
        <p:spPr/>
        <p:txBody>
          <a:bodyPr/>
          <a:lstStyle/>
          <a:p>
            <a:fld id="{9B344991-2751-AA49-A1A8-894AA32343EB}" type="datetimeFigureOut">
              <a:rPr lang="en-US" smtClean="0"/>
              <a:t>6/1/23</a:t>
            </a:fld>
            <a:endParaRPr lang="en-US"/>
          </a:p>
        </p:txBody>
      </p:sp>
      <p:sp>
        <p:nvSpPr>
          <p:cNvPr id="5" name="Footer Placeholder 4">
            <a:extLst>
              <a:ext uri="{FF2B5EF4-FFF2-40B4-BE49-F238E27FC236}">
                <a16:creationId xmlns:a16="http://schemas.microsoft.com/office/drawing/2014/main" id="{2E375DAE-2C93-B8FC-3B8A-C1764F6E9C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4D6A24-2152-0043-1127-C5299169D86D}"/>
              </a:ext>
            </a:extLst>
          </p:cNvPr>
          <p:cNvSpPr>
            <a:spLocks noGrp="1"/>
          </p:cNvSpPr>
          <p:nvPr>
            <p:ph type="sldNum" sz="quarter" idx="12"/>
          </p:nvPr>
        </p:nvSpPr>
        <p:spPr/>
        <p:txBody>
          <a:bodyPr/>
          <a:lstStyle/>
          <a:p>
            <a:fld id="{3B7D49AC-DB15-D745-A05D-7A71EC8B1BD9}" type="slidenum">
              <a:rPr lang="en-US" smtClean="0"/>
              <a:t>‹#›</a:t>
            </a:fld>
            <a:endParaRPr lang="en-US"/>
          </a:p>
        </p:txBody>
      </p:sp>
    </p:spTree>
    <p:extLst>
      <p:ext uri="{BB962C8B-B14F-4D97-AF65-F5344CB8AC3E}">
        <p14:creationId xmlns:p14="http://schemas.microsoft.com/office/powerpoint/2010/main" val="3279368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C37A1-2B28-572C-563F-E1156C3F68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A03EBA-364F-41A5-948B-E5F976D1F1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E92266-C7C2-C77F-4CBE-C5A8B23F4336}"/>
              </a:ext>
            </a:extLst>
          </p:cNvPr>
          <p:cNvSpPr>
            <a:spLocks noGrp="1"/>
          </p:cNvSpPr>
          <p:nvPr>
            <p:ph type="dt" sz="half" idx="10"/>
          </p:nvPr>
        </p:nvSpPr>
        <p:spPr/>
        <p:txBody>
          <a:bodyPr/>
          <a:lstStyle/>
          <a:p>
            <a:fld id="{9B344991-2751-AA49-A1A8-894AA32343EB}" type="datetimeFigureOut">
              <a:rPr lang="en-US" smtClean="0"/>
              <a:t>6/1/23</a:t>
            </a:fld>
            <a:endParaRPr lang="en-US"/>
          </a:p>
        </p:txBody>
      </p:sp>
      <p:sp>
        <p:nvSpPr>
          <p:cNvPr id="5" name="Footer Placeholder 4">
            <a:extLst>
              <a:ext uri="{FF2B5EF4-FFF2-40B4-BE49-F238E27FC236}">
                <a16:creationId xmlns:a16="http://schemas.microsoft.com/office/drawing/2014/main" id="{CCC58325-06E4-BF32-227E-A6B7990111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73DB39-B613-2463-0E18-3030662EF6F9}"/>
              </a:ext>
            </a:extLst>
          </p:cNvPr>
          <p:cNvSpPr>
            <a:spLocks noGrp="1"/>
          </p:cNvSpPr>
          <p:nvPr>
            <p:ph type="sldNum" sz="quarter" idx="12"/>
          </p:nvPr>
        </p:nvSpPr>
        <p:spPr/>
        <p:txBody>
          <a:bodyPr/>
          <a:lstStyle/>
          <a:p>
            <a:fld id="{3B7D49AC-DB15-D745-A05D-7A71EC8B1BD9}" type="slidenum">
              <a:rPr lang="en-US" smtClean="0"/>
              <a:t>‹#›</a:t>
            </a:fld>
            <a:endParaRPr lang="en-US"/>
          </a:p>
        </p:txBody>
      </p:sp>
    </p:spTree>
    <p:extLst>
      <p:ext uri="{BB962C8B-B14F-4D97-AF65-F5344CB8AC3E}">
        <p14:creationId xmlns:p14="http://schemas.microsoft.com/office/powerpoint/2010/main" val="2471460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6DB-9B97-7CF1-BD62-6399D70593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5EEF4D-441E-4FB9-4E47-A5B2BA7052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5C16DE-49DD-F5F1-8017-E7A027527C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206294-7631-344A-FB87-2C0E978A04A4}"/>
              </a:ext>
            </a:extLst>
          </p:cNvPr>
          <p:cNvSpPr>
            <a:spLocks noGrp="1"/>
          </p:cNvSpPr>
          <p:nvPr>
            <p:ph type="dt" sz="half" idx="10"/>
          </p:nvPr>
        </p:nvSpPr>
        <p:spPr/>
        <p:txBody>
          <a:bodyPr/>
          <a:lstStyle/>
          <a:p>
            <a:fld id="{9B344991-2751-AA49-A1A8-894AA32343EB}" type="datetimeFigureOut">
              <a:rPr lang="en-US" smtClean="0"/>
              <a:t>6/1/23</a:t>
            </a:fld>
            <a:endParaRPr lang="en-US"/>
          </a:p>
        </p:txBody>
      </p:sp>
      <p:sp>
        <p:nvSpPr>
          <p:cNvPr id="6" name="Footer Placeholder 5">
            <a:extLst>
              <a:ext uri="{FF2B5EF4-FFF2-40B4-BE49-F238E27FC236}">
                <a16:creationId xmlns:a16="http://schemas.microsoft.com/office/drawing/2014/main" id="{F9E12432-9BBD-2C03-12D5-488A6F9F28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8F29F9-C7F0-887F-F9D7-0F4D35C889FA}"/>
              </a:ext>
            </a:extLst>
          </p:cNvPr>
          <p:cNvSpPr>
            <a:spLocks noGrp="1"/>
          </p:cNvSpPr>
          <p:nvPr>
            <p:ph type="sldNum" sz="quarter" idx="12"/>
          </p:nvPr>
        </p:nvSpPr>
        <p:spPr/>
        <p:txBody>
          <a:bodyPr/>
          <a:lstStyle/>
          <a:p>
            <a:fld id="{3B7D49AC-DB15-D745-A05D-7A71EC8B1BD9}" type="slidenum">
              <a:rPr lang="en-US" smtClean="0"/>
              <a:t>‹#›</a:t>
            </a:fld>
            <a:endParaRPr lang="en-US"/>
          </a:p>
        </p:txBody>
      </p:sp>
    </p:spTree>
    <p:extLst>
      <p:ext uri="{BB962C8B-B14F-4D97-AF65-F5344CB8AC3E}">
        <p14:creationId xmlns:p14="http://schemas.microsoft.com/office/powerpoint/2010/main" val="285523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51FEB-AB6A-F795-DAFC-AA91BFEA48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B5774D-C78B-4F58-545E-109EEC202D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3FCD60-F41A-17EA-C5D1-9612F38054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6E3B9B-708B-F610-8F12-7D15DD832E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B30A12-07D2-F8E1-DAE9-0F7C7EC1CA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6A49D7-0E58-FF5C-D466-5F2E2839A398}"/>
              </a:ext>
            </a:extLst>
          </p:cNvPr>
          <p:cNvSpPr>
            <a:spLocks noGrp="1"/>
          </p:cNvSpPr>
          <p:nvPr>
            <p:ph type="dt" sz="half" idx="10"/>
          </p:nvPr>
        </p:nvSpPr>
        <p:spPr/>
        <p:txBody>
          <a:bodyPr/>
          <a:lstStyle/>
          <a:p>
            <a:fld id="{9B344991-2751-AA49-A1A8-894AA32343EB}" type="datetimeFigureOut">
              <a:rPr lang="en-US" smtClean="0"/>
              <a:t>6/1/23</a:t>
            </a:fld>
            <a:endParaRPr lang="en-US"/>
          </a:p>
        </p:txBody>
      </p:sp>
      <p:sp>
        <p:nvSpPr>
          <p:cNvPr id="8" name="Footer Placeholder 7">
            <a:extLst>
              <a:ext uri="{FF2B5EF4-FFF2-40B4-BE49-F238E27FC236}">
                <a16:creationId xmlns:a16="http://schemas.microsoft.com/office/drawing/2014/main" id="{B0413457-F996-CC8E-E91A-90D90D4CB7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DDBC37-1A51-48B6-B527-3D9F199B3C4E}"/>
              </a:ext>
            </a:extLst>
          </p:cNvPr>
          <p:cNvSpPr>
            <a:spLocks noGrp="1"/>
          </p:cNvSpPr>
          <p:nvPr>
            <p:ph type="sldNum" sz="quarter" idx="12"/>
          </p:nvPr>
        </p:nvSpPr>
        <p:spPr/>
        <p:txBody>
          <a:bodyPr/>
          <a:lstStyle/>
          <a:p>
            <a:fld id="{3B7D49AC-DB15-D745-A05D-7A71EC8B1BD9}" type="slidenum">
              <a:rPr lang="en-US" smtClean="0"/>
              <a:t>‹#›</a:t>
            </a:fld>
            <a:endParaRPr lang="en-US"/>
          </a:p>
        </p:txBody>
      </p:sp>
    </p:spTree>
    <p:extLst>
      <p:ext uri="{BB962C8B-B14F-4D97-AF65-F5344CB8AC3E}">
        <p14:creationId xmlns:p14="http://schemas.microsoft.com/office/powerpoint/2010/main" val="3069073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38C09-1096-43F3-7D8A-024941B733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0FECB1-2BB6-92DF-13B0-470732742609}"/>
              </a:ext>
            </a:extLst>
          </p:cNvPr>
          <p:cNvSpPr>
            <a:spLocks noGrp="1"/>
          </p:cNvSpPr>
          <p:nvPr>
            <p:ph type="dt" sz="half" idx="10"/>
          </p:nvPr>
        </p:nvSpPr>
        <p:spPr/>
        <p:txBody>
          <a:bodyPr/>
          <a:lstStyle/>
          <a:p>
            <a:fld id="{9B344991-2751-AA49-A1A8-894AA32343EB}" type="datetimeFigureOut">
              <a:rPr lang="en-US" smtClean="0"/>
              <a:t>6/1/23</a:t>
            </a:fld>
            <a:endParaRPr lang="en-US"/>
          </a:p>
        </p:txBody>
      </p:sp>
      <p:sp>
        <p:nvSpPr>
          <p:cNvPr id="4" name="Footer Placeholder 3">
            <a:extLst>
              <a:ext uri="{FF2B5EF4-FFF2-40B4-BE49-F238E27FC236}">
                <a16:creationId xmlns:a16="http://schemas.microsoft.com/office/drawing/2014/main" id="{69F5A1D5-8497-CEC1-AAD3-0C66AFBCBA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AAC0FA-1E14-CECE-36F0-7CB2AC1CA61E}"/>
              </a:ext>
            </a:extLst>
          </p:cNvPr>
          <p:cNvSpPr>
            <a:spLocks noGrp="1"/>
          </p:cNvSpPr>
          <p:nvPr>
            <p:ph type="sldNum" sz="quarter" idx="12"/>
          </p:nvPr>
        </p:nvSpPr>
        <p:spPr/>
        <p:txBody>
          <a:bodyPr/>
          <a:lstStyle/>
          <a:p>
            <a:fld id="{3B7D49AC-DB15-D745-A05D-7A71EC8B1BD9}" type="slidenum">
              <a:rPr lang="en-US" smtClean="0"/>
              <a:t>‹#›</a:t>
            </a:fld>
            <a:endParaRPr lang="en-US"/>
          </a:p>
        </p:txBody>
      </p:sp>
    </p:spTree>
    <p:extLst>
      <p:ext uri="{BB962C8B-B14F-4D97-AF65-F5344CB8AC3E}">
        <p14:creationId xmlns:p14="http://schemas.microsoft.com/office/powerpoint/2010/main" val="4056312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EFFC38-8883-2447-A098-AD4339662F57}"/>
              </a:ext>
            </a:extLst>
          </p:cNvPr>
          <p:cNvSpPr>
            <a:spLocks noGrp="1"/>
          </p:cNvSpPr>
          <p:nvPr>
            <p:ph type="dt" sz="half" idx="10"/>
          </p:nvPr>
        </p:nvSpPr>
        <p:spPr/>
        <p:txBody>
          <a:bodyPr/>
          <a:lstStyle/>
          <a:p>
            <a:fld id="{9B344991-2751-AA49-A1A8-894AA32343EB}" type="datetimeFigureOut">
              <a:rPr lang="en-US" smtClean="0"/>
              <a:t>6/1/23</a:t>
            </a:fld>
            <a:endParaRPr lang="en-US"/>
          </a:p>
        </p:txBody>
      </p:sp>
      <p:sp>
        <p:nvSpPr>
          <p:cNvPr id="3" name="Footer Placeholder 2">
            <a:extLst>
              <a:ext uri="{FF2B5EF4-FFF2-40B4-BE49-F238E27FC236}">
                <a16:creationId xmlns:a16="http://schemas.microsoft.com/office/drawing/2014/main" id="{D77D2E5D-1DD9-3074-8C29-7D8247849B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FCA6BA-89F8-5549-14ED-109F9A543283}"/>
              </a:ext>
            </a:extLst>
          </p:cNvPr>
          <p:cNvSpPr>
            <a:spLocks noGrp="1"/>
          </p:cNvSpPr>
          <p:nvPr>
            <p:ph type="sldNum" sz="quarter" idx="12"/>
          </p:nvPr>
        </p:nvSpPr>
        <p:spPr/>
        <p:txBody>
          <a:bodyPr/>
          <a:lstStyle/>
          <a:p>
            <a:fld id="{3B7D49AC-DB15-D745-A05D-7A71EC8B1BD9}" type="slidenum">
              <a:rPr lang="en-US" smtClean="0"/>
              <a:t>‹#›</a:t>
            </a:fld>
            <a:endParaRPr lang="en-US"/>
          </a:p>
        </p:txBody>
      </p:sp>
    </p:spTree>
    <p:extLst>
      <p:ext uri="{BB962C8B-B14F-4D97-AF65-F5344CB8AC3E}">
        <p14:creationId xmlns:p14="http://schemas.microsoft.com/office/powerpoint/2010/main" val="209389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AF9B6-712A-5AB5-B9CC-1D3FCAFDE5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D0C233-0888-73A7-B4A7-DF9233975D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B12C98-A426-B663-D5D2-286BBB895C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A5C078-90F1-31B6-3EF8-8621C0BA0796}"/>
              </a:ext>
            </a:extLst>
          </p:cNvPr>
          <p:cNvSpPr>
            <a:spLocks noGrp="1"/>
          </p:cNvSpPr>
          <p:nvPr>
            <p:ph type="dt" sz="half" idx="10"/>
          </p:nvPr>
        </p:nvSpPr>
        <p:spPr/>
        <p:txBody>
          <a:bodyPr/>
          <a:lstStyle/>
          <a:p>
            <a:fld id="{9B344991-2751-AA49-A1A8-894AA32343EB}" type="datetimeFigureOut">
              <a:rPr lang="en-US" smtClean="0"/>
              <a:t>6/1/23</a:t>
            </a:fld>
            <a:endParaRPr lang="en-US"/>
          </a:p>
        </p:txBody>
      </p:sp>
      <p:sp>
        <p:nvSpPr>
          <p:cNvPr id="6" name="Footer Placeholder 5">
            <a:extLst>
              <a:ext uri="{FF2B5EF4-FFF2-40B4-BE49-F238E27FC236}">
                <a16:creationId xmlns:a16="http://schemas.microsoft.com/office/drawing/2014/main" id="{F76CAA84-3AAD-2DD2-CBBD-01AD0E2EAB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848FB6-1902-08BF-C655-809840BBE0DD}"/>
              </a:ext>
            </a:extLst>
          </p:cNvPr>
          <p:cNvSpPr>
            <a:spLocks noGrp="1"/>
          </p:cNvSpPr>
          <p:nvPr>
            <p:ph type="sldNum" sz="quarter" idx="12"/>
          </p:nvPr>
        </p:nvSpPr>
        <p:spPr/>
        <p:txBody>
          <a:bodyPr/>
          <a:lstStyle/>
          <a:p>
            <a:fld id="{3B7D49AC-DB15-D745-A05D-7A71EC8B1BD9}" type="slidenum">
              <a:rPr lang="en-US" smtClean="0"/>
              <a:t>‹#›</a:t>
            </a:fld>
            <a:endParaRPr lang="en-US"/>
          </a:p>
        </p:txBody>
      </p:sp>
    </p:spTree>
    <p:extLst>
      <p:ext uri="{BB962C8B-B14F-4D97-AF65-F5344CB8AC3E}">
        <p14:creationId xmlns:p14="http://schemas.microsoft.com/office/powerpoint/2010/main" val="1727571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3B908-2970-1F81-8934-2A8EB04057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E831AF-4CD7-93A0-5890-78E9E4BDAB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05C13A-AABA-1F5B-5E78-15E9ABAAF2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A7487B-CE0D-12A4-5971-3DB0376EF6A5}"/>
              </a:ext>
            </a:extLst>
          </p:cNvPr>
          <p:cNvSpPr>
            <a:spLocks noGrp="1"/>
          </p:cNvSpPr>
          <p:nvPr>
            <p:ph type="dt" sz="half" idx="10"/>
          </p:nvPr>
        </p:nvSpPr>
        <p:spPr/>
        <p:txBody>
          <a:bodyPr/>
          <a:lstStyle/>
          <a:p>
            <a:fld id="{9B344991-2751-AA49-A1A8-894AA32343EB}" type="datetimeFigureOut">
              <a:rPr lang="en-US" smtClean="0"/>
              <a:t>6/1/23</a:t>
            </a:fld>
            <a:endParaRPr lang="en-US"/>
          </a:p>
        </p:txBody>
      </p:sp>
      <p:sp>
        <p:nvSpPr>
          <p:cNvPr id="6" name="Footer Placeholder 5">
            <a:extLst>
              <a:ext uri="{FF2B5EF4-FFF2-40B4-BE49-F238E27FC236}">
                <a16:creationId xmlns:a16="http://schemas.microsoft.com/office/drawing/2014/main" id="{BD14164B-88EE-B632-668B-F88031F38B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2A0A4E-6A3F-3CA8-421F-0F892F0AEE85}"/>
              </a:ext>
            </a:extLst>
          </p:cNvPr>
          <p:cNvSpPr>
            <a:spLocks noGrp="1"/>
          </p:cNvSpPr>
          <p:nvPr>
            <p:ph type="sldNum" sz="quarter" idx="12"/>
          </p:nvPr>
        </p:nvSpPr>
        <p:spPr/>
        <p:txBody>
          <a:bodyPr/>
          <a:lstStyle/>
          <a:p>
            <a:fld id="{3B7D49AC-DB15-D745-A05D-7A71EC8B1BD9}" type="slidenum">
              <a:rPr lang="en-US" smtClean="0"/>
              <a:t>‹#›</a:t>
            </a:fld>
            <a:endParaRPr lang="en-US"/>
          </a:p>
        </p:txBody>
      </p:sp>
    </p:spTree>
    <p:extLst>
      <p:ext uri="{BB962C8B-B14F-4D97-AF65-F5344CB8AC3E}">
        <p14:creationId xmlns:p14="http://schemas.microsoft.com/office/powerpoint/2010/main" val="1281084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5350D1-7F7F-B201-6ED1-F908C0F27F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F8EAED-D51F-F52F-52ED-9808288F20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F2F80B-DC03-C189-AFFA-1F0F896FF3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44991-2751-AA49-A1A8-894AA32343EB}" type="datetimeFigureOut">
              <a:rPr lang="en-US" smtClean="0"/>
              <a:t>6/1/23</a:t>
            </a:fld>
            <a:endParaRPr lang="en-US"/>
          </a:p>
        </p:txBody>
      </p:sp>
      <p:sp>
        <p:nvSpPr>
          <p:cNvPr id="5" name="Footer Placeholder 4">
            <a:extLst>
              <a:ext uri="{FF2B5EF4-FFF2-40B4-BE49-F238E27FC236}">
                <a16:creationId xmlns:a16="http://schemas.microsoft.com/office/drawing/2014/main" id="{98A6CE28-DF5D-D217-80A1-439DE1CEE4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C5E9AB-1524-9E00-AFD1-D27A06694F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D49AC-DB15-D745-A05D-7A71EC8B1BD9}" type="slidenum">
              <a:rPr lang="en-US" smtClean="0"/>
              <a:t>‹#›</a:t>
            </a:fld>
            <a:endParaRPr lang="en-US"/>
          </a:p>
        </p:txBody>
      </p:sp>
    </p:spTree>
    <p:extLst>
      <p:ext uri="{BB962C8B-B14F-4D97-AF65-F5344CB8AC3E}">
        <p14:creationId xmlns:p14="http://schemas.microsoft.com/office/powerpoint/2010/main" val="2899742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png"/><Relationship Id="rId10" Type="http://schemas.openxmlformats.org/officeDocument/2006/relationships/image" Target="../media/image17.jpeg"/><Relationship Id="rId4" Type="http://schemas.openxmlformats.org/officeDocument/2006/relationships/image" Target="../media/image12.jpe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0.jpeg"/><Relationship Id="rId7"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2.jpeg"/><Relationship Id="rId10" Type="http://schemas.openxmlformats.org/officeDocument/2006/relationships/image" Target="../media/image1.png"/><Relationship Id="rId4" Type="http://schemas.openxmlformats.org/officeDocument/2006/relationships/image" Target="../media/image11.jpe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BEECB6-B194-81C5-46C1-DCB837E807D2}"/>
              </a:ext>
            </a:extLst>
          </p:cNvPr>
          <p:cNvSpPr txBox="1"/>
          <p:nvPr/>
        </p:nvSpPr>
        <p:spPr>
          <a:xfrm>
            <a:off x="115615" y="1214754"/>
            <a:ext cx="11655972" cy="3939540"/>
          </a:xfrm>
          <a:prstGeom prst="rect">
            <a:avLst/>
          </a:prstGeom>
          <a:noFill/>
        </p:spPr>
        <p:txBody>
          <a:bodyPr wrap="square" rtlCol="0">
            <a:spAutoFit/>
          </a:bodyPr>
          <a:lstStyle/>
          <a:p>
            <a:endParaRPr lang="en-CA" sz="1600" b="0" i="0" dirty="0">
              <a:solidFill>
                <a:srgbClr val="1D3481"/>
              </a:solidFill>
              <a:effectLst/>
              <a:latin typeface="Avenir Next" panose="020B0503020202020204" pitchFamily="34" charset="0"/>
            </a:endParaRPr>
          </a:p>
          <a:p>
            <a:pPr marL="285750" indent="-285750">
              <a:buFontTx/>
              <a:buChar char="-"/>
            </a:pPr>
            <a:r>
              <a:rPr lang="en-CA" dirty="0">
                <a:solidFill>
                  <a:srgbClr val="1D3481"/>
                </a:solidFill>
                <a:effectLst/>
                <a:latin typeface="Avenir Next Medium" panose="020B0503020202020204" pitchFamily="34" charset="0"/>
              </a:rPr>
              <a:t>Clean beauty</a:t>
            </a:r>
            <a:r>
              <a:rPr lang="en-CA" b="0" i="0" dirty="0">
                <a:solidFill>
                  <a:srgbClr val="1D3481"/>
                </a:solidFill>
                <a:effectLst/>
                <a:latin typeface="Avenir Next" panose="020B0503020202020204" pitchFamily="34" charset="0"/>
              </a:rPr>
              <a:t>: The clean beauty movement continues to gain momentum, with a focus on products that are free from harmful chemicals, toxins, and potentially irritating ingredients. Consumers are increasingly demanding transparency in sourcing &amp; manufacturing practices.</a:t>
            </a:r>
            <a:endParaRPr lang="en-US" b="0" i="0" dirty="0">
              <a:solidFill>
                <a:srgbClr val="1D3481"/>
              </a:solidFill>
              <a:effectLst/>
              <a:latin typeface="Avenir Next" panose="020B0503020202020204" pitchFamily="34" charset="0"/>
            </a:endParaRPr>
          </a:p>
          <a:p>
            <a:pPr marL="742950" lvl="1" indent="-285750">
              <a:buFontTx/>
              <a:buChar char="-"/>
            </a:pPr>
            <a:endParaRPr lang="en-US" dirty="0">
              <a:solidFill>
                <a:srgbClr val="1D3481"/>
              </a:solidFill>
              <a:latin typeface="Avenir Next" panose="020B0503020202020204" pitchFamily="34" charset="0"/>
            </a:endParaRPr>
          </a:p>
          <a:p>
            <a:pPr marL="742950" lvl="1" indent="-285750">
              <a:buFontTx/>
              <a:buChar char="-"/>
            </a:pPr>
            <a:r>
              <a:rPr lang="en-US" dirty="0">
                <a:solidFill>
                  <a:srgbClr val="0480FF"/>
                </a:solidFill>
                <a:latin typeface="Avenir Next" panose="020B0503020202020204" pitchFamily="34" charset="0"/>
              </a:rPr>
              <a:t>Need regulatory definition of “clean” and to educate consumers that “clean”, natural &amp; organic </a:t>
            </a:r>
            <a:r>
              <a:rPr lang="en-CA" b="0" i="0" dirty="0">
                <a:solidFill>
                  <a:srgbClr val="0480FF"/>
                </a:solidFill>
                <a:effectLst/>
                <a:latin typeface="Avenir Next" panose="020B0503020202020204" pitchFamily="34" charset="0"/>
              </a:rPr>
              <a:t>≠ doesn't always equate to sustainable</a:t>
            </a:r>
            <a:endParaRPr lang="en-US" dirty="0">
              <a:solidFill>
                <a:srgbClr val="0480FF"/>
              </a:solidFill>
              <a:effectLst/>
              <a:latin typeface="Avenir Next" panose="020B0503020202020204" pitchFamily="34" charset="0"/>
            </a:endParaRPr>
          </a:p>
          <a:p>
            <a:pPr marL="742950" lvl="1" indent="-285750">
              <a:buFontTx/>
              <a:buChar char="-"/>
            </a:pPr>
            <a:endParaRPr lang="en-US" dirty="0">
              <a:solidFill>
                <a:srgbClr val="0480FF"/>
              </a:solidFill>
              <a:latin typeface="Avenir Next" panose="020B0503020202020204" pitchFamily="34" charset="0"/>
            </a:endParaRPr>
          </a:p>
          <a:p>
            <a:pPr marL="742950" lvl="1" indent="-285750">
              <a:buFontTx/>
              <a:buChar char="-"/>
            </a:pPr>
            <a:r>
              <a:rPr lang="en-US" dirty="0">
                <a:solidFill>
                  <a:srgbClr val="0480FF"/>
                </a:solidFill>
                <a:effectLst/>
                <a:latin typeface="Avenir Next" panose="020B0503020202020204" pitchFamily="34" charset="0"/>
              </a:rPr>
              <a:t>Majority of the </a:t>
            </a:r>
            <a:r>
              <a:rPr lang="en-US" dirty="0">
                <a:solidFill>
                  <a:srgbClr val="0480FF"/>
                </a:solidFill>
                <a:latin typeface="Avenir Next" panose="020B0503020202020204" pitchFamily="34" charset="0"/>
              </a:rPr>
              <a:t>innovative clean &amp; sustainable beauty technologies are still coming from EU.  </a:t>
            </a:r>
            <a:br>
              <a:rPr lang="en-US" dirty="0">
                <a:solidFill>
                  <a:srgbClr val="0480FF"/>
                </a:solidFill>
                <a:latin typeface="Avenir Next" panose="020B0503020202020204" pitchFamily="34" charset="0"/>
              </a:rPr>
            </a:br>
            <a:r>
              <a:rPr lang="en-US" dirty="0">
                <a:solidFill>
                  <a:srgbClr val="0480FF"/>
                </a:solidFill>
                <a:latin typeface="Avenir Next" panose="020B0503020202020204" pitchFamily="34" charset="0"/>
              </a:rPr>
              <a:t>We don’t have enough volume to bring the costs down and make ”clean” &amp; sustainable products accessible and affordable for larger distribution.</a:t>
            </a:r>
          </a:p>
          <a:p>
            <a:pPr marL="742950" lvl="1" indent="-285750">
              <a:buFontTx/>
              <a:buChar char="-"/>
            </a:pPr>
            <a:endParaRPr lang="en-US" dirty="0">
              <a:solidFill>
                <a:srgbClr val="0480FF"/>
              </a:solidFill>
              <a:effectLst/>
              <a:latin typeface="Avenir Next" panose="020B0503020202020204" pitchFamily="34" charset="0"/>
            </a:endParaRPr>
          </a:p>
          <a:p>
            <a:pPr marL="742950" lvl="1" indent="-285750">
              <a:buFontTx/>
              <a:buChar char="-"/>
            </a:pPr>
            <a:r>
              <a:rPr lang="en-US" dirty="0">
                <a:solidFill>
                  <a:srgbClr val="0480FF"/>
                </a:solidFill>
                <a:latin typeface="Avenir Next" panose="020B0503020202020204" pitchFamily="34" charset="0"/>
              </a:rPr>
              <a:t>North America is starting to catch-up, but we are still highly dependent on imports</a:t>
            </a:r>
          </a:p>
          <a:p>
            <a:pPr marL="742950" lvl="1" indent="-285750">
              <a:buFontTx/>
              <a:buChar char="-"/>
            </a:pPr>
            <a:endParaRPr lang="en-US" dirty="0">
              <a:solidFill>
                <a:srgbClr val="0480FF"/>
              </a:solidFill>
              <a:effectLst/>
              <a:latin typeface="Avenir Next" panose="020B0503020202020204" pitchFamily="34" charset="0"/>
            </a:endParaRPr>
          </a:p>
        </p:txBody>
      </p:sp>
      <p:pic>
        <p:nvPicPr>
          <p:cNvPr id="8" name="Picture 7" descr="A picture containing text, graphics, font, graphic design&#10;&#10;Description automatically generated">
            <a:extLst>
              <a:ext uri="{FF2B5EF4-FFF2-40B4-BE49-F238E27FC236}">
                <a16:creationId xmlns:a16="http://schemas.microsoft.com/office/drawing/2014/main" id="{ECCD7620-6E3A-BFF2-E8A5-8DDC8AC41DBA}"/>
              </a:ext>
            </a:extLst>
          </p:cNvPr>
          <p:cNvPicPr>
            <a:picLocks noChangeAspect="1"/>
          </p:cNvPicPr>
          <p:nvPr/>
        </p:nvPicPr>
        <p:blipFill>
          <a:blip r:embed="rId2"/>
          <a:stretch>
            <a:fillRect/>
          </a:stretch>
        </p:blipFill>
        <p:spPr>
          <a:xfrm>
            <a:off x="115615" y="0"/>
            <a:ext cx="1996966" cy="1123293"/>
          </a:xfrm>
          <a:prstGeom prst="rect">
            <a:avLst/>
          </a:prstGeom>
        </p:spPr>
      </p:pic>
      <p:sp>
        <p:nvSpPr>
          <p:cNvPr id="9" name="TextBox 8">
            <a:extLst>
              <a:ext uri="{FF2B5EF4-FFF2-40B4-BE49-F238E27FC236}">
                <a16:creationId xmlns:a16="http://schemas.microsoft.com/office/drawing/2014/main" id="{4EA32B4C-360F-2E87-B3C3-D0E9C64BF05B}"/>
              </a:ext>
            </a:extLst>
          </p:cNvPr>
          <p:cNvSpPr txBox="1"/>
          <p:nvPr/>
        </p:nvSpPr>
        <p:spPr>
          <a:xfrm>
            <a:off x="2021508" y="506868"/>
            <a:ext cx="9014791" cy="707886"/>
          </a:xfrm>
          <a:prstGeom prst="rect">
            <a:avLst/>
          </a:prstGeom>
          <a:noFill/>
        </p:spPr>
        <p:txBody>
          <a:bodyPr wrap="square" rtlCol="0">
            <a:spAutoFit/>
          </a:bodyPr>
          <a:lstStyle/>
          <a:p>
            <a:r>
              <a:rPr lang="en-US" sz="2400" dirty="0">
                <a:solidFill>
                  <a:srgbClr val="1D3481"/>
                </a:solidFill>
                <a:latin typeface="Exo Thin" panose="02000203000000000000" pitchFamily="2" charset="77"/>
              </a:rPr>
              <a:t>TOP 5 BEAUTY TRENDS </a:t>
            </a:r>
            <a:br>
              <a:rPr lang="en-US" sz="2400" dirty="0">
                <a:solidFill>
                  <a:srgbClr val="1D3481"/>
                </a:solidFill>
                <a:latin typeface="Exo Thin" panose="02000203000000000000" pitchFamily="2" charset="77"/>
              </a:rPr>
            </a:br>
            <a:r>
              <a:rPr lang="en-US" sz="1600" dirty="0">
                <a:solidFill>
                  <a:srgbClr val="077BF2"/>
                </a:solidFill>
                <a:latin typeface="Exo Light" panose="02000303000000000000" pitchFamily="2" charset="77"/>
              </a:rPr>
              <a:t>HOW DO THESE TRENDS AFFECT FORMULATORS &amp; PRODUCT DEVELOPMENT?</a:t>
            </a:r>
          </a:p>
        </p:txBody>
      </p:sp>
      <p:pic>
        <p:nvPicPr>
          <p:cNvPr id="3" name="Picture 2">
            <a:extLst>
              <a:ext uri="{FF2B5EF4-FFF2-40B4-BE49-F238E27FC236}">
                <a16:creationId xmlns:a16="http://schemas.microsoft.com/office/drawing/2014/main" id="{1354F95B-D012-347E-E0F3-7FDABF6DAC6C}"/>
              </a:ext>
            </a:extLst>
          </p:cNvPr>
          <p:cNvPicPr>
            <a:picLocks noChangeAspect="1"/>
          </p:cNvPicPr>
          <p:nvPr/>
        </p:nvPicPr>
        <p:blipFill rotWithShape="1">
          <a:blip r:embed="rId3"/>
          <a:srcRect b="-315"/>
          <a:stretch/>
        </p:blipFill>
        <p:spPr>
          <a:xfrm>
            <a:off x="4189383" y="4840785"/>
            <a:ext cx="3813234" cy="2017215"/>
          </a:xfrm>
          <a:prstGeom prst="rect">
            <a:avLst/>
          </a:prstGeom>
        </p:spPr>
      </p:pic>
    </p:spTree>
    <p:extLst>
      <p:ext uri="{BB962C8B-B14F-4D97-AF65-F5344CB8AC3E}">
        <p14:creationId xmlns:p14="http://schemas.microsoft.com/office/powerpoint/2010/main" val="329482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BEECB6-B194-81C5-46C1-DCB837E807D2}"/>
              </a:ext>
            </a:extLst>
          </p:cNvPr>
          <p:cNvSpPr txBox="1"/>
          <p:nvPr/>
        </p:nvSpPr>
        <p:spPr>
          <a:xfrm>
            <a:off x="115615" y="1123293"/>
            <a:ext cx="11655972" cy="2831544"/>
          </a:xfrm>
          <a:prstGeom prst="rect">
            <a:avLst/>
          </a:prstGeom>
          <a:noFill/>
        </p:spPr>
        <p:txBody>
          <a:bodyPr wrap="square" rtlCol="0">
            <a:spAutoFit/>
          </a:bodyPr>
          <a:lstStyle/>
          <a:p>
            <a:endParaRPr lang="en-CA" sz="1600" b="0" i="0" dirty="0">
              <a:solidFill>
                <a:srgbClr val="1D3481"/>
              </a:solidFill>
              <a:effectLst/>
              <a:latin typeface="Avenir Next" panose="020B0503020202020204" pitchFamily="34" charset="0"/>
            </a:endParaRPr>
          </a:p>
          <a:p>
            <a:pPr marL="285750" indent="-285750">
              <a:buFontTx/>
              <a:buChar char="-"/>
            </a:pPr>
            <a:r>
              <a:rPr lang="en-CA" dirty="0">
                <a:solidFill>
                  <a:srgbClr val="1D3481"/>
                </a:solidFill>
                <a:effectLst/>
                <a:latin typeface="Avenir Next Medium" panose="020B0503020202020204" pitchFamily="34" charset="0"/>
              </a:rPr>
              <a:t>Zero-waste packaging</a:t>
            </a:r>
            <a:r>
              <a:rPr lang="en-CA" b="0" i="0" dirty="0">
                <a:solidFill>
                  <a:srgbClr val="1D3481"/>
                </a:solidFill>
                <a:effectLst/>
                <a:latin typeface="Avenir Next" panose="020B0503020202020204" pitchFamily="34" charset="0"/>
              </a:rPr>
              <a:t>: There is a growing emphasis on reducing waste in the beauty industry. Brands are adopting sustainable packaging solutions such as refillable containers, biodegradable materials, and packaging made from recycled materials. </a:t>
            </a:r>
          </a:p>
          <a:p>
            <a:pPr marL="285750" indent="-285750">
              <a:buFontTx/>
              <a:buChar char="-"/>
            </a:pPr>
            <a:endParaRPr lang="en-CA" dirty="0">
              <a:solidFill>
                <a:srgbClr val="1D3481"/>
              </a:solidFill>
              <a:latin typeface="Avenir Next" panose="020B0503020202020204" pitchFamily="34" charset="0"/>
            </a:endParaRPr>
          </a:p>
          <a:p>
            <a:pPr marL="742950" lvl="1" indent="-285750">
              <a:buFontTx/>
              <a:buChar char="-"/>
            </a:pPr>
            <a:r>
              <a:rPr lang="en-CA" b="0" i="0" dirty="0">
                <a:solidFill>
                  <a:srgbClr val="0480FF"/>
                </a:solidFill>
                <a:effectLst/>
                <a:latin typeface="Avenir Next" panose="020B0503020202020204" pitchFamily="34" charset="0"/>
              </a:rPr>
              <a:t>PCR (Post Consumer Recycled) content is becoming mandatory at retailers such as Credo Beauty</a:t>
            </a:r>
          </a:p>
          <a:p>
            <a:pPr marL="742950" lvl="1" indent="-285750">
              <a:buFontTx/>
              <a:buChar char="-"/>
            </a:pPr>
            <a:endParaRPr lang="en-CA" dirty="0">
              <a:solidFill>
                <a:srgbClr val="0480FF"/>
              </a:solidFill>
              <a:latin typeface="Avenir Next" panose="020B0503020202020204" pitchFamily="34" charset="0"/>
            </a:endParaRPr>
          </a:p>
          <a:p>
            <a:pPr marL="742950" lvl="1" indent="-285750">
              <a:buFontTx/>
              <a:buChar char="-"/>
            </a:pPr>
            <a:r>
              <a:rPr lang="en-CA" b="0" i="0" dirty="0">
                <a:solidFill>
                  <a:srgbClr val="0480FF"/>
                </a:solidFill>
                <a:effectLst/>
                <a:latin typeface="Avenir Next" panose="020B0503020202020204" pitchFamily="34" charset="0"/>
              </a:rPr>
              <a:t>No bottle manufacturers offering reasonable MOQ or stock packaging selection with PCR content</a:t>
            </a:r>
          </a:p>
          <a:p>
            <a:pPr marL="742950" lvl="1" indent="-285750">
              <a:buFontTx/>
              <a:buChar char="-"/>
            </a:pPr>
            <a:endParaRPr lang="en-CA" dirty="0">
              <a:solidFill>
                <a:srgbClr val="0480FF"/>
              </a:solidFill>
              <a:latin typeface="Avenir Next" panose="020B0503020202020204" pitchFamily="34" charset="0"/>
            </a:endParaRPr>
          </a:p>
          <a:p>
            <a:pPr marL="742950" lvl="1" indent="-285750">
              <a:buFontTx/>
              <a:buChar char="-"/>
            </a:pPr>
            <a:r>
              <a:rPr lang="en-CA" b="0" i="0" dirty="0">
                <a:solidFill>
                  <a:srgbClr val="0480FF"/>
                </a:solidFill>
                <a:effectLst/>
                <a:latin typeface="Avenir Next" panose="020B0503020202020204" pitchFamily="34" charset="0"/>
              </a:rPr>
              <a:t>Reliant on importing large custom MOQ’s from China</a:t>
            </a:r>
          </a:p>
        </p:txBody>
      </p:sp>
      <p:pic>
        <p:nvPicPr>
          <p:cNvPr id="3" name="Picture 2" descr="A picture containing text, graphics, font, graphic design&#10;&#10;Description automatically generated">
            <a:extLst>
              <a:ext uri="{FF2B5EF4-FFF2-40B4-BE49-F238E27FC236}">
                <a16:creationId xmlns:a16="http://schemas.microsoft.com/office/drawing/2014/main" id="{53ED70C5-305B-389C-444E-F35D25AA6F89}"/>
              </a:ext>
            </a:extLst>
          </p:cNvPr>
          <p:cNvPicPr>
            <a:picLocks noChangeAspect="1"/>
          </p:cNvPicPr>
          <p:nvPr/>
        </p:nvPicPr>
        <p:blipFill>
          <a:blip r:embed="rId2"/>
          <a:stretch>
            <a:fillRect/>
          </a:stretch>
        </p:blipFill>
        <p:spPr>
          <a:xfrm>
            <a:off x="115615" y="0"/>
            <a:ext cx="1996966" cy="1123293"/>
          </a:xfrm>
          <a:prstGeom prst="rect">
            <a:avLst/>
          </a:prstGeom>
        </p:spPr>
      </p:pic>
      <p:sp>
        <p:nvSpPr>
          <p:cNvPr id="4" name="TextBox 3">
            <a:extLst>
              <a:ext uri="{FF2B5EF4-FFF2-40B4-BE49-F238E27FC236}">
                <a16:creationId xmlns:a16="http://schemas.microsoft.com/office/drawing/2014/main" id="{617C9E95-66BB-82AA-5175-8DDBFE3E4373}"/>
              </a:ext>
            </a:extLst>
          </p:cNvPr>
          <p:cNvSpPr txBox="1"/>
          <p:nvPr/>
        </p:nvSpPr>
        <p:spPr>
          <a:xfrm>
            <a:off x="2021508" y="506868"/>
            <a:ext cx="9014791" cy="707886"/>
          </a:xfrm>
          <a:prstGeom prst="rect">
            <a:avLst/>
          </a:prstGeom>
          <a:noFill/>
        </p:spPr>
        <p:txBody>
          <a:bodyPr wrap="square" rtlCol="0">
            <a:spAutoFit/>
          </a:bodyPr>
          <a:lstStyle/>
          <a:p>
            <a:r>
              <a:rPr lang="en-US" sz="2400" dirty="0">
                <a:solidFill>
                  <a:srgbClr val="1D3481"/>
                </a:solidFill>
                <a:latin typeface="Exo Thin" panose="02000203000000000000" pitchFamily="2" charset="77"/>
              </a:rPr>
              <a:t>TOP 5 BEAUTY TRENDS </a:t>
            </a:r>
          </a:p>
          <a:p>
            <a:r>
              <a:rPr lang="en-US" sz="1600" dirty="0">
                <a:solidFill>
                  <a:srgbClr val="077BF2"/>
                </a:solidFill>
                <a:latin typeface="Exo Light" panose="02000303000000000000" pitchFamily="2" charset="77"/>
              </a:rPr>
              <a:t>HOW DO THESE TRENDS AFFECT FORMULATORS &amp; PRODUCT DEVELOPMENT?</a:t>
            </a:r>
          </a:p>
        </p:txBody>
      </p:sp>
      <p:pic>
        <p:nvPicPr>
          <p:cNvPr id="2" name="Picture 1">
            <a:extLst>
              <a:ext uri="{FF2B5EF4-FFF2-40B4-BE49-F238E27FC236}">
                <a16:creationId xmlns:a16="http://schemas.microsoft.com/office/drawing/2014/main" id="{7FD051D7-1A4B-9164-3D5A-0AA3071EB945}"/>
              </a:ext>
            </a:extLst>
          </p:cNvPr>
          <p:cNvPicPr>
            <a:picLocks noChangeAspect="1"/>
          </p:cNvPicPr>
          <p:nvPr/>
        </p:nvPicPr>
        <p:blipFill>
          <a:blip r:embed="rId3"/>
          <a:stretch>
            <a:fillRect/>
          </a:stretch>
        </p:blipFill>
        <p:spPr>
          <a:xfrm>
            <a:off x="4731150" y="4042830"/>
            <a:ext cx="2815170" cy="2815170"/>
          </a:xfrm>
          <a:prstGeom prst="rect">
            <a:avLst/>
          </a:prstGeom>
        </p:spPr>
      </p:pic>
      <p:pic>
        <p:nvPicPr>
          <p:cNvPr id="7" name="Picture 6">
            <a:extLst>
              <a:ext uri="{FF2B5EF4-FFF2-40B4-BE49-F238E27FC236}">
                <a16:creationId xmlns:a16="http://schemas.microsoft.com/office/drawing/2014/main" id="{AACBA0E4-2171-A8D9-A293-0B246D73E808}"/>
              </a:ext>
            </a:extLst>
          </p:cNvPr>
          <p:cNvPicPr>
            <a:picLocks noChangeAspect="1"/>
          </p:cNvPicPr>
          <p:nvPr/>
        </p:nvPicPr>
        <p:blipFill>
          <a:blip r:embed="rId4"/>
          <a:stretch>
            <a:fillRect/>
          </a:stretch>
        </p:blipFill>
        <p:spPr>
          <a:xfrm>
            <a:off x="977590" y="4042830"/>
            <a:ext cx="3753560" cy="2815170"/>
          </a:xfrm>
          <a:prstGeom prst="rect">
            <a:avLst/>
          </a:prstGeom>
        </p:spPr>
      </p:pic>
      <p:pic>
        <p:nvPicPr>
          <p:cNvPr id="8" name="Picture 7">
            <a:extLst>
              <a:ext uri="{FF2B5EF4-FFF2-40B4-BE49-F238E27FC236}">
                <a16:creationId xmlns:a16="http://schemas.microsoft.com/office/drawing/2014/main" id="{AF3B235E-2E61-2B6C-EE2A-2EFC959DD06D}"/>
              </a:ext>
            </a:extLst>
          </p:cNvPr>
          <p:cNvPicPr>
            <a:picLocks noChangeAspect="1"/>
          </p:cNvPicPr>
          <p:nvPr/>
        </p:nvPicPr>
        <p:blipFill>
          <a:blip r:embed="rId5"/>
          <a:stretch>
            <a:fillRect/>
          </a:stretch>
        </p:blipFill>
        <p:spPr>
          <a:xfrm>
            <a:off x="7546320" y="4042829"/>
            <a:ext cx="3795237" cy="2843561"/>
          </a:xfrm>
          <a:prstGeom prst="rect">
            <a:avLst/>
          </a:prstGeom>
        </p:spPr>
      </p:pic>
    </p:spTree>
    <p:extLst>
      <p:ext uri="{BB962C8B-B14F-4D97-AF65-F5344CB8AC3E}">
        <p14:creationId xmlns:p14="http://schemas.microsoft.com/office/powerpoint/2010/main" val="4272647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BEECB6-B194-81C5-46C1-DCB837E807D2}"/>
              </a:ext>
            </a:extLst>
          </p:cNvPr>
          <p:cNvSpPr txBox="1"/>
          <p:nvPr/>
        </p:nvSpPr>
        <p:spPr>
          <a:xfrm>
            <a:off x="231228" y="1040525"/>
            <a:ext cx="11655972" cy="2800767"/>
          </a:xfrm>
          <a:prstGeom prst="rect">
            <a:avLst/>
          </a:prstGeom>
          <a:noFill/>
        </p:spPr>
        <p:txBody>
          <a:bodyPr wrap="square" rtlCol="0">
            <a:spAutoFit/>
          </a:bodyPr>
          <a:lstStyle/>
          <a:p>
            <a:endParaRPr lang="en-US" sz="1600" dirty="0">
              <a:solidFill>
                <a:srgbClr val="1D3481"/>
              </a:solidFill>
              <a:latin typeface="Avenir Next" panose="020B0503020202020204" pitchFamily="34" charset="0"/>
            </a:endParaRPr>
          </a:p>
          <a:p>
            <a:pPr marL="285750" indent="-285750">
              <a:buFontTx/>
              <a:buChar char="-"/>
            </a:pPr>
            <a:r>
              <a:rPr lang="en-CA" dirty="0">
                <a:solidFill>
                  <a:srgbClr val="1D3481"/>
                </a:solidFill>
                <a:effectLst/>
                <a:latin typeface="Avenir Next Medium" panose="020B0503020202020204" pitchFamily="34" charset="0"/>
              </a:rPr>
              <a:t>Water conservation</a:t>
            </a:r>
            <a:r>
              <a:rPr lang="en-CA" b="0" i="0" dirty="0">
                <a:solidFill>
                  <a:srgbClr val="1D3481"/>
                </a:solidFill>
                <a:effectLst/>
                <a:latin typeface="Avenir Next" panose="020B0503020202020204" pitchFamily="34" charset="0"/>
              </a:rPr>
              <a:t>: With increasing concerns about water scarcity, beauty brands are exploring ways to minimize water consumption in their products. Waterless beauty products, such as solid shampoo bars and powder-based skincare, are gaining popularity. </a:t>
            </a:r>
          </a:p>
          <a:p>
            <a:pPr marL="285750" indent="-285750">
              <a:buFontTx/>
              <a:buChar char="-"/>
            </a:pPr>
            <a:endParaRPr lang="en-CA" dirty="0">
              <a:solidFill>
                <a:srgbClr val="1D3481"/>
              </a:solidFill>
              <a:latin typeface="Avenir Next" panose="020B0503020202020204" pitchFamily="34" charset="0"/>
            </a:endParaRPr>
          </a:p>
          <a:p>
            <a:pPr marL="742950" lvl="1" indent="-285750">
              <a:buFontTx/>
              <a:buChar char="-"/>
            </a:pPr>
            <a:r>
              <a:rPr lang="en-CA" b="0" i="0" dirty="0">
                <a:solidFill>
                  <a:srgbClr val="0480FF"/>
                </a:solidFill>
                <a:effectLst/>
                <a:latin typeface="Avenir Next" panose="020B0503020202020204" pitchFamily="34" charset="0"/>
              </a:rPr>
              <a:t>Such a tricky </a:t>
            </a:r>
            <a:r>
              <a:rPr lang="en-CA" dirty="0">
                <a:solidFill>
                  <a:srgbClr val="0480FF"/>
                </a:solidFill>
                <a:latin typeface="Avenir Next" panose="020B0503020202020204" pitchFamily="34" charset="0"/>
              </a:rPr>
              <a:t>category to develop in Canada as most of the cosmetic oils &amp; esters we use are palm &amp; coconut based and are refined and processed abroad and imported.  Cost &amp; carbon footprint is very high.</a:t>
            </a:r>
          </a:p>
          <a:p>
            <a:pPr marL="742950" lvl="1" indent="-285750">
              <a:buFontTx/>
              <a:buChar char="-"/>
            </a:pPr>
            <a:endParaRPr lang="en-CA" b="0" i="0" dirty="0">
              <a:solidFill>
                <a:srgbClr val="1D3481"/>
              </a:solidFill>
              <a:effectLst/>
              <a:latin typeface="Avenir Next" panose="020B0503020202020204" pitchFamily="34" charset="0"/>
            </a:endParaRPr>
          </a:p>
          <a:p>
            <a:pPr lvl="1"/>
            <a:endParaRPr lang="en-CA" sz="1600" b="0" i="0" dirty="0">
              <a:solidFill>
                <a:srgbClr val="1D3481"/>
              </a:solidFill>
              <a:effectLst/>
              <a:latin typeface="Avenir Next" panose="020B0503020202020204" pitchFamily="34" charset="0"/>
            </a:endParaRPr>
          </a:p>
        </p:txBody>
      </p:sp>
      <p:pic>
        <p:nvPicPr>
          <p:cNvPr id="3" name="Picture 2" descr="A picture containing text, graphics, font, graphic design&#10;&#10;Description automatically generated">
            <a:extLst>
              <a:ext uri="{FF2B5EF4-FFF2-40B4-BE49-F238E27FC236}">
                <a16:creationId xmlns:a16="http://schemas.microsoft.com/office/drawing/2014/main" id="{DB91FC21-E1F7-D194-6B31-96B94445E4CF}"/>
              </a:ext>
            </a:extLst>
          </p:cNvPr>
          <p:cNvPicPr>
            <a:picLocks noChangeAspect="1"/>
          </p:cNvPicPr>
          <p:nvPr/>
        </p:nvPicPr>
        <p:blipFill>
          <a:blip r:embed="rId2"/>
          <a:stretch>
            <a:fillRect/>
          </a:stretch>
        </p:blipFill>
        <p:spPr>
          <a:xfrm>
            <a:off x="115615" y="0"/>
            <a:ext cx="1996966" cy="1123293"/>
          </a:xfrm>
          <a:prstGeom prst="rect">
            <a:avLst/>
          </a:prstGeom>
        </p:spPr>
      </p:pic>
      <p:sp>
        <p:nvSpPr>
          <p:cNvPr id="4" name="TextBox 3">
            <a:extLst>
              <a:ext uri="{FF2B5EF4-FFF2-40B4-BE49-F238E27FC236}">
                <a16:creationId xmlns:a16="http://schemas.microsoft.com/office/drawing/2014/main" id="{D4C7EBBE-825E-7A95-AC41-7A4AFFB4839B}"/>
              </a:ext>
            </a:extLst>
          </p:cNvPr>
          <p:cNvSpPr txBox="1"/>
          <p:nvPr/>
        </p:nvSpPr>
        <p:spPr>
          <a:xfrm>
            <a:off x="2021508" y="506868"/>
            <a:ext cx="9014791" cy="707886"/>
          </a:xfrm>
          <a:prstGeom prst="rect">
            <a:avLst/>
          </a:prstGeom>
          <a:noFill/>
        </p:spPr>
        <p:txBody>
          <a:bodyPr wrap="square" rtlCol="0">
            <a:spAutoFit/>
          </a:bodyPr>
          <a:lstStyle/>
          <a:p>
            <a:r>
              <a:rPr lang="en-US" sz="2400" dirty="0">
                <a:solidFill>
                  <a:srgbClr val="1D3481"/>
                </a:solidFill>
                <a:latin typeface="Exo Thin" panose="02000203000000000000" pitchFamily="2" charset="77"/>
              </a:rPr>
              <a:t>TOP 5 BEAUTY TRENDS </a:t>
            </a:r>
          </a:p>
          <a:p>
            <a:r>
              <a:rPr lang="en-US" sz="1600" dirty="0">
                <a:solidFill>
                  <a:srgbClr val="077BF2"/>
                </a:solidFill>
                <a:latin typeface="Exo Light" panose="02000303000000000000" pitchFamily="2" charset="77"/>
              </a:rPr>
              <a:t>HOW DO THESE TRENDS AFFECT FORMULATORS &amp; PRODUCT DEVELOPMENT?</a:t>
            </a:r>
          </a:p>
        </p:txBody>
      </p:sp>
      <p:pic>
        <p:nvPicPr>
          <p:cNvPr id="2" name="Picture 1">
            <a:extLst>
              <a:ext uri="{FF2B5EF4-FFF2-40B4-BE49-F238E27FC236}">
                <a16:creationId xmlns:a16="http://schemas.microsoft.com/office/drawing/2014/main" id="{23554271-0B61-9B6A-3AD8-0C0CB44EFEA8}"/>
              </a:ext>
            </a:extLst>
          </p:cNvPr>
          <p:cNvPicPr>
            <a:picLocks noChangeAspect="1"/>
          </p:cNvPicPr>
          <p:nvPr/>
        </p:nvPicPr>
        <p:blipFill>
          <a:blip r:embed="rId3"/>
          <a:stretch>
            <a:fillRect/>
          </a:stretch>
        </p:blipFill>
        <p:spPr>
          <a:xfrm>
            <a:off x="3564672" y="3516950"/>
            <a:ext cx="5925015" cy="3341050"/>
          </a:xfrm>
          <a:prstGeom prst="rect">
            <a:avLst/>
          </a:prstGeom>
        </p:spPr>
      </p:pic>
    </p:spTree>
    <p:extLst>
      <p:ext uri="{BB962C8B-B14F-4D97-AF65-F5344CB8AC3E}">
        <p14:creationId xmlns:p14="http://schemas.microsoft.com/office/powerpoint/2010/main" val="2894822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BEECB6-B194-81C5-46C1-DCB837E807D2}"/>
              </a:ext>
            </a:extLst>
          </p:cNvPr>
          <p:cNvSpPr txBox="1"/>
          <p:nvPr/>
        </p:nvSpPr>
        <p:spPr>
          <a:xfrm>
            <a:off x="231228" y="1040525"/>
            <a:ext cx="11655972" cy="3385542"/>
          </a:xfrm>
          <a:prstGeom prst="rect">
            <a:avLst/>
          </a:prstGeom>
          <a:noFill/>
        </p:spPr>
        <p:txBody>
          <a:bodyPr wrap="square" rtlCol="0">
            <a:spAutoFit/>
          </a:bodyPr>
          <a:lstStyle/>
          <a:p>
            <a:endParaRPr lang="en-CA" sz="1600" b="0" i="0" dirty="0">
              <a:solidFill>
                <a:srgbClr val="1D3481"/>
              </a:solidFill>
              <a:effectLst/>
              <a:latin typeface="Avenir Next" panose="020B0503020202020204" pitchFamily="34" charset="0"/>
            </a:endParaRPr>
          </a:p>
          <a:p>
            <a:pPr marL="285750" indent="-285750">
              <a:buFontTx/>
              <a:buChar char="-"/>
            </a:pPr>
            <a:r>
              <a:rPr lang="en-CA" dirty="0">
                <a:solidFill>
                  <a:srgbClr val="1D3481"/>
                </a:solidFill>
                <a:effectLst/>
                <a:latin typeface="Avenir Next Medium" panose="020B0503020202020204" pitchFamily="34" charset="0"/>
              </a:rPr>
              <a:t>Upcycling and recycling initiatives</a:t>
            </a:r>
            <a:r>
              <a:rPr lang="en-CA" b="0" i="0" dirty="0">
                <a:solidFill>
                  <a:srgbClr val="1D3481"/>
                </a:solidFill>
                <a:effectLst/>
                <a:latin typeface="Avenir Next" panose="020B0503020202020204" pitchFamily="34" charset="0"/>
              </a:rPr>
              <a:t>: The beauty industry is embracing upcycling and recycling initiatives to reduce waste and promote circularity. Brands are finding creative ways to repurpose by-products, such as using fruit peels in skincare formulations or transforming discarded materials into packaging. </a:t>
            </a:r>
          </a:p>
          <a:p>
            <a:pPr marL="742950" lvl="1" indent="-285750">
              <a:buFontTx/>
              <a:buChar char="-"/>
            </a:pPr>
            <a:endParaRPr lang="en-CA" dirty="0">
              <a:solidFill>
                <a:srgbClr val="1D3481"/>
              </a:solidFill>
              <a:latin typeface="Avenir Next" panose="020B0503020202020204" pitchFamily="34" charset="0"/>
            </a:endParaRPr>
          </a:p>
          <a:p>
            <a:pPr marL="742950" lvl="1" indent="-285750">
              <a:buFontTx/>
              <a:buChar char="-"/>
            </a:pPr>
            <a:r>
              <a:rPr lang="en-CA" dirty="0">
                <a:solidFill>
                  <a:srgbClr val="0480FF"/>
                </a:solidFill>
                <a:latin typeface="Avenir Next" panose="020B0503020202020204" pitchFamily="34" charset="0"/>
              </a:rPr>
              <a:t>We have so much food and agricultural waste available here in Canada, yet the supplier network for these ingredients is mostly from Europe.</a:t>
            </a:r>
          </a:p>
          <a:p>
            <a:pPr marL="742950" lvl="1" indent="-285750">
              <a:buFontTx/>
              <a:buChar char="-"/>
            </a:pPr>
            <a:endParaRPr lang="en-CA" dirty="0">
              <a:solidFill>
                <a:srgbClr val="0480FF"/>
              </a:solidFill>
              <a:latin typeface="Avenir Next" panose="020B0503020202020204" pitchFamily="34" charset="0"/>
            </a:endParaRPr>
          </a:p>
          <a:p>
            <a:pPr marL="742950" lvl="1" indent="-285750">
              <a:buFontTx/>
              <a:buChar char="-"/>
            </a:pPr>
            <a:r>
              <a:rPr lang="en-CA" dirty="0">
                <a:solidFill>
                  <a:srgbClr val="0480FF"/>
                </a:solidFill>
                <a:latin typeface="Avenir Next" panose="020B0503020202020204" pitchFamily="34" charset="0"/>
              </a:rPr>
              <a:t>Thankfully, we have new companies here in Canada such as </a:t>
            </a:r>
            <a:r>
              <a:rPr lang="en-CA" dirty="0" err="1">
                <a:solidFill>
                  <a:srgbClr val="0480FF"/>
                </a:solidFill>
                <a:latin typeface="Avenir Next" panose="020B0503020202020204" pitchFamily="34" charset="0"/>
              </a:rPr>
              <a:t>GroundUp</a:t>
            </a:r>
            <a:r>
              <a:rPr lang="en-CA" dirty="0">
                <a:solidFill>
                  <a:srgbClr val="0480FF"/>
                </a:solidFill>
                <a:latin typeface="Avenir Next" panose="020B0503020202020204" pitchFamily="34" charset="0"/>
              </a:rPr>
              <a:t> Eco-Ventures starting to offer us locally produced upcycled ingredients, but there is still a huge opportunity in the market.</a:t>
            </a:r>
          </a:p>
          <a:p>
            <a:pPr marL="742950" lvl="1" indent="-285750">
              <a:buFontTx/>
              <a:buChar char="-"/>
            </a:pPr>
            <a:endParaRPr lang="en-CA" dirty="0">
              <a:solidFill>
                <a:srgbClr val="0480FF"/>
              </a:solidFill>
              <a:latin typeface="Avenir Next" panose="020B0503020202020204" pitchFamily="34" charset="0"/>
            </a:endParaRPr>
          </a:p>
          <a:p>
            <a:pPr marL="742950" lvl="1" indent="-285750">
              <a:buFontTx/>
              <a:buChar char="-"/>
            </a:pPr>
            <a:r>
              <a:rPr lang="en-CA" dirty="0">
                <a:solidFill>
                  <a:srgbClr val="0480FF"/>
                </a:solidFill>
                <a:latin typeface="Avenir Next" panose="020B0503020202020204" pitchFamily="34" charset="0"/>
              </a:rPr>
              <a:t>How can we accelerate the development of this category?</a:t>
            </a:r>
            <a:endParaRPr lang="en-US" dirty="0">
              <a:solidFill>
                <a:srgbClr val="0480FF"/>
              </a:solidFill>
              <a:latin typeface="Avenir Next" panose="020B0503020202020204" pitchFamily="34" charset="0"/>
            </a:endParaRPr>
          </a:p>
        </p:txBody>
      </p:sp>
      <p:pic>
        <p:nvPicPr>
          <p:cNvPr id="3" name="Picture 2" descr="A picture containing text, graphics, font, graphic design&#10;&#10;Description automatically generated">
            <a:extLst>
              <a:ext uri="{FF2B5EF4-FFF2-40B4-BE49-F238E27FC236}">
                <a16:creationId xmlns:a16="http://schemas.microsoft.com/office/drawing/2014/main" id="{5CD359EE-F99E-C16B-BF43-E13EC83DE2B2}"/>
              </a:ext>
            </a:extLst>
          </p:cNvPr>
          <p:cNvPicPr>
            <a:picLocks noChangeAspect="1"/>
          </p:cNvPicPr>
          <p:nvPr/>
        </p:nvPicPr>
        <p:blipFill>
          <a:blip r:embed="rId2"/>
          <a:stretch>
            <a:fillRect/>
          </a:stretch>
        </p:blipFill>
        <p:spPr>
          <a:xfrm>
            <a:off x="115615" y="0"/>
            <a:ext cx="1996966" cy="1123293"/>
          </a:xfrm>
          <a:prstGeom prst="rect">
            <a:avLst/>
          </a:prstGeom>
        </p:spPr>
      </p:pic>
      <p:sp>
        <p:nvSpPr>
          <p:cNvPr id="4" name="TextBox 3">
            <a:extLst>
              <a:ext uri="{FF2B5EF4-FFF2-40B4-BE49-F238E27FC236}">
                <a16:creationId xmlns:a16="http://schemas.microsoft.com/office/drawing/2014/main" id="{40127C03-553D-25EF-4976-317C70615B96}"/>
              </a:ext>
            </a:extLst>
          </p:cNvPr>
          <p:cNvSpPr txBox="1"/>
          <p:nvPr/>
        </p:nvSpPr>
        <p:spPr>
          <a:xfrm>
            <a:off x="2021508" y="506868"/>
            <a:ext cx="9014791" cy="707886"/>
          </a:xfrm>
          <a:prstGeom prst="rect">
            <a:avLst/>
          </a:prstGeom>
          <a:noFill/>
        </p:spPr>
        <p:txBody>
          <a:bodyPr wrap="square" rtlCol="0">
            <a:spAutoFit/>
          </a:bodyPr>
          <a:lstStyle/>
          <a:p>
            <a:r>
              <a:rPr lang="en-US" sz="2400" dirty="0">
                <a:solidFill>
                  <a:srgbClr val="1D3481"/>
                </a:solidFill>
                <a:latin typeface="Exo Thin" panose="02000203000000000000" pitchFamily="2" charset="77"/>
              </a:rPr>
              <a:t>TOP 5 BEAUTY TRENDS </a:t>
            </a:r>
          </a:p>
          <a:p>
            <a:r>
              <a:rPr lang="en-US" sz="1600" dirty="0">
                <a:solidFill>
                  <a:srgbClr val="077BF2"/>
                </a:solidFill>
                <a:latin typeface="Exo Light" panose="02000303000000000000" pitchFamily="2" charset="77"/>
              </a:rPr>
              <a:t>HOW DO THESE TRENDS AFFECT FORMULATORS &amp; PRODUCT DEVELOPMENT?</a:t>
            </a:r>
          </a:p>
        </p:txBody>
      </p:sp>
      <p:pic>
        <p:nvPicPr>
          <p:cNvPr id="2" name="Picture 1">
            <a:extLst>
              <a:ext uri="{FF2B5EF4-FFF2-40B4-BE49-F238E27FC236}">
                <a16:creationId xmlns:a16="http://schemas.microsoft.com/office/drawing/2014/main" id="{66A81384-61EC-C181-3562-6D397E20FFC1}"/>
              </a:ext>
            </a:extLst>
          </p:cNvPr>
          <p:cNvPicPr>
            <a:picLocks noChangeAspect="1"/>
          </p:cNvPicPr>
          <p:nvPr/>
        </p:nvPicPr>
        <p:blipFill>
          <a:blip r:embed="rId3"/>
          <a:stretch>
            <a:fillRect/>
          </a:stretch>
        </p:blipFill>
        <p:spPr>
          <a:xfrm>
            <a:off x="4230203" y="4346548"/>
            <a:ext cx="4456597" cy="2511452"/>
          </a:xfrm>
          <a:prstGeom prst="rect">
            <a:avLst/>
          </a:prstGeom>
        </p:spPr>
      </p:pic>
    </p:spTree>
    <p:extLst>
      <p:ext uri="{BB962C8B-B14F-4D97-AF65-F5344CB8AC3E}">
        <p14:creationId xmlns:p14="http://schemas.microsoft.com/office/powerpoint/2010/main" val="581916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BEECB6-B194-81C5-46C1-DCB837E807D2}"/>
              </a:ext>
            </a:extLst>
          </p:cNvPr>
          <p:cNvSpPr txBox="1"/>
          <p:nvPr/>
        </p:nvSpPr>
        <p:spPr>
          <a:xfrm>
            <a:off x="231228" y="1040525"/>
            <a:ext cx="11655972" cy="2308324"/>
          </a:xfrm>
          <a:prstGeom prst="rect">
            <a:avLst/>
          </a:prstGeom>
          <a:noFill/>
        </p:spPr>
        <p:txBody>
          <a:bodyPr wrap="square" rtlCol="0">
            <a:spAutoFit/>
          </a:bodyPr>
          <a:lstStyle/>
          <a:p>
            <a:endParaRPr lang="en-US" sz="1600" dirty="0">
              <a:solidFill>
                <a:srgbClr val="1D3481"/>
              </a:solidFill>
              <a:latin typeface="Avenir Next" panose="020B0503020202020204" pitchFamily="34" charset="0"/>
            </a:endParaRPr>
          </a:p>
          <a:p>
            <a:pPr marL="285750" indent="-285750">
              <a:buFontTx/>
              <a:buChar char="-"/>
            </a:pPr>
            <a:r>
              <a:rPr lang="en-CA" sz="1600" dirty="0">
                <a:solidFill>
                  <a:srgbClr val="1D3481"/>
                </a:solidFill>
                <a:effectLst/>
                <a:latin typeface="Avenir Next Medium" panose="020B0503020202020204" pitchFamily="34" charset="0"/>
              </a:rPr>
              <a:t>Ethical sourcing and fair trade</a:t>
            </a:r>
            <a:r>
              <a:rPr lang="en-CA" sz="1600" b="0" i="0" dirty="0">
                <a:solidFill>
                  <a:srgbClr val="1D3481"/>
                </a:solidFill>
                <a:effectLst/>
                <a:latin typeface="Avenir Next" panose="020B0503020202020204" pitchFamily="34" charset="0"/>
              </a:rPr>
              <a:t>: Consumers are becoming more conscious of the social and environmental impact of beauty products. They are seeking out brands that prioritize ethically sourced ingredients, support fair trade practices, and promote positive relationships with local communities and farmers. This trend extends to the use of sustainably harvested botanicals and cruelty-free practices.</a:t>
            </a:r>
          </a:p>
          <a:p>
            <a:pPr marL="742950" lvl="1" indent="-285750">
              <a:buFontTx/>
              <a:buChar char="-"/>
            </a:pPr>
            <a:endParaRPr lang="en-US" sz="1600" dirty="0">
              <a:solidFill>
                <a:srgbClr val="1D3481"/>
              </a:solidFill>
              <a:latin typeface="Avenir Next" panose="020B0503020202020204" pitchFamily="34" charset="0"/>
            </a:endParaRPr>
          </a:p>
          <a:p>
            <a:pPr marL="742950" lvl="1" indent="-285750">
              <a:buFontTx/>
              <a:buChar char="-"/>
            </a:pPr>
            <a:r>
              <a:rPr lang="en-US" sz="1600" dirty="0">
                <a:solidFill>
                  <a:srgbClr val="1D3481"/>
                </a:solidFill>
                <a:latin typeface="Avenir Next" panose="020B0503020202020204" pitchFamily="34" charset="0"/>
              </a:rPr>
              <a:t>No options for local ethically sourced ingredients.</a:t>
            </a:r>
          </a:p>
          <a:p>
            <a:pPr marL="742950" lvl="1" indent="-285750">
              <a:buFontTx/>
              <a:buChar char="-"/>
            </a:pPr>
            <a:endParaRPr lang="en-US" sz="1600" dirty="0">
              <a:solidFill>
                <a:srgbClr val="1D3481"/>
              </a:solidFill>
              <a:latin typeface="Avenir Next" panose="020B0503020202020204" pitchFamily="34" charset="0"/>
            </a:endParaRPr>
          </a:p>
          <a:p>
            <a:pPr marL="742950" lvl="1" indent="-285750">
              <a:buFontTx/>
              <a:buChar char="-"/>
            </a:pPr>
            <a:r>
              <a:rPr lang="en-US" sz="1600" dirty="0">
                <a:solidFill>
                  <a:srgbClr val="1D3481"/>
                </a:solidFill>
                <a:latin typeface="Avenir Next" panose="020B0503020202020204" pitchFamily="34" charset="0"/>
              </a:rPr>
              <a:t>Supporting indigenous communities' traditional know-how, Women, POC or LGBTQIA+ led </a:t>
            </a:r>
            <a:r>
              <a:rPr lang="en-US" sz="1600" dirty="0" err="1">
                <a:solidFill>
                  <a:srgbClr val="1D3481"/>
                </a:solidFill>
                <a:latin typeface="Avenir Next" panose="020B0503020202020204" pitchFamily="34" charset="0"/>
              </a:rPr>
              <a:t>organisations</a:t>
            </a:r>
            <a:endParaRPr lang="en-US" sz="1600" dirty="0">
              <a:solidFill>
                <a:srgbClr val="1D3481"/>
              </a:solidFill>
              <a:latin typeface="Avenir Next" panose="020B0503020202020204" pitchFamily="34" charset="0"/>
            </a:endParaRPr>
          </a:p>
        </p:txBody>
      </p:sp>
      <p:pic>
        <p:nvPicPr>
          <p:cNvPr id="3" name="Picture 2">
            <a:extLst>
              <a:ext uri="{FF2B5EF4-FFF2-40B4-BE49-F238E27FC236}">
                <a16:creationId xmlns:a16="http://schemas.microsoft.com/office/drawing/2014/main" id="{3DABA62D-3B0B-3C97-ED3B-4D51C497C415}"/>
              </a:ext>
            </a:extLst>
          </p:cNvPr>
          <p:cNvPicPr>
            <a:picLocks noChangeAspect="1"/>
          </p:cNvPicPr>
          <p:nvPr/>
        </p:nvPicPr>
        <p:blipFill>
          <a:blip r:embed="rId2"/>
          <a:stretch>
            <a:fillRect/>
          </a:stretch>
        </p:blipFill>
        <p:spPr>
          <a:xfrm>
            <a:off x="3087414" y="3509152"/>
            <a:ext cx="5943600" cy="2959100"/>
          </a:xfrm>
          <a:prstGeom prst="rect">
            <a:avLst/>
          </a:prstGeom>
        </p:spPr>
      </p:pic>
      <p:pic>
        <p:nvPicPr>
          <p:cNvPr id="4" name="Picture 3" descr="A picture containing text, graphics, font, graphic design&#10;&#10;Description automatically generated">
            <a:extLst>
              <a:ext uri="{FF2B5EF4-FFF2-40B4-BE49-F238E27FC236}">
                <a16:creationId xmlns:a16="http://schemas.microsoft.com/office/drawing/2014/main" id="{75188843-5E13-FAAF-B1ED-322D1F6F47D0}"/>
              </a:ext>
            </a:extLst>
          </p:cNvPr>
          <p:cNvPicPr>
            <a:picLocks noChangeAspect="1"/>
          </p:cNvPicPr>
          <p:nvPr/>
        </p:nvPicPr>
        <p:blipFill>
          <a:blip r:embed="rId3"/>
          <a:stretch>
            <a:fillRect/>
          </a:stretch>
        </p:blipFill>
        <p:spPr>
          <a:xfrm>
            <a:off x="115615" y="0"/>
            <a:ext cx="1996966" cy="1123293"/>
          </a:xfrm>
          <a:prstGeom prst="rect">
            <a:avLst/>
          </a:prstGeom>
        </p:spPr>
      </p:pic>
      <p:sp>
        <p:nvSpPr>
          <p:cNvPr id="6" name="TextBox 5">
            <a:extLst>
              <a:ext uri="{FF2B5EF4-FFF2-40B4-BE49-F238E27FC236}">
                <a16:creationId xmlns:a16="http://schemas.microsoft.com/office/drawing/2014/main" id="{CACC2D5A-6871-DA81-8372-68368ADF1741}"/>
              </a:ext>
            </a:extLst>
          </p:cNvPr>
          <p:cNvSpPr txBox="1"/>
          <p:nvPr/>
        </p:nvSpPr>
        <p:spPr>
          <a:xfrm>
            <a:off x="2021508" y="506868"/>
            <a:ext cx="9014791" cy="707886"/>
          </a:xfrm>
          <a:prstGeom prst="rect">
            <a:avLst/>
          </a:prstGeom>
          <a:noFill/>
        </p:spPr>
        <p:txBody>
          <a:bodyPr wrap="square" rtlCol="0">
            <a:spAutoFit/>
          </a:bodyPr>
          <a:lstStyle/>
          <a:p>
            <a:r>
              <a:rPr lang="en-US" sz="2400" dirty="0">
                <a:solidFill>
                  <a:srgbClr val="1D3481"/>
                </a:solidFill>
                <a:latin typeface="Exo Thin" panose="02000203000000000000" pitchFamily="2" charset="77"/>
              </a:rPr>
              <a:t>TOP 5 BEAUTY TRENDS </a:t>
            </a:r>
            <a:br>
              <a:rPr lang="en-US" sz="2400" dirty="0">
                <a:solidFill>
                  <a:srgbClr val="1D3481"/>
                </a:solidFill>
                <a:latin typeface="Exo Thin" panose="02000203000000000000" pitchFamily="2" charset="77"/>
              </a:rPr>
            </a:br>
            <a:r>
              <a:rPr lang="en-US" sz="1600" dirty="0">
                <a:solidFill>
                  <a:srgbClr val="077BF2"/>
                </a:solidFill>
                <a:latin typeface="Exo Light" panose="02000303000000000000" pitchFamily="2" charset="77"/>
              </a:rPr>
              <a:t>HOW DO THESE TRENDS AFFECT FORMULATORS &amp; PRODUCT DEVELOPMENT?</a:t>
            </a:r>
          </a:p>
        </p:txBody>
      </p:sp>
    </p:spTree>
    <p:extLst>
      <p:ext uri="{BB962C8B-B14F-4D97-AF65-F5344CB8AC3E}">
        <p14:creationId xmlns:p14="http://schemas.microsoft.com/office/powerpoint/2010/main" val="1087822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graphics, font, graphic design&#10;&#10;Description automatically generated">
            <a:extLst>
              <a:ext uri="{FF2B5EF4-FFF2-40B4-BE49-F238E27FC236}">
                <a16:creationId xmlns:a16="http://schemas.microsoft.com/office/drawing/2014/main" id="{9A21E43C-6A6C-ADA8-D830-70DC8EE22759}"/>
              </a:ext>
            </a:extLst>
          </p:cNvPr>
          <p:cNvPicPr>
            <a:picLocks noChangeAspect="1"/>
          </p:cNvPicPr>
          <p:nvPr/>
        </p:nvPicPr>
        <p:blipFill>
          <a:blip r:embed="rId2"/>
          <a:stretch>
            <a:fillRect/>
          </a:stretch>
        </p:blipFill>
        <p:spPr>
          <a:xfrm>
            <a:off x="115615" y="0"/>
            <a:ext cx="1996966" cy="1123293"/>
          </a:xfrm>
          <a:prstGeom prst="rect">
            <a:avLst/>
          </a:prstGeom>
        </p:spPr>
      </p:pic>
      <p:sp>
        <p:nvSpPr>
          <p:cNvPr id="5" name="TextBox 4">
            <a:extLst>
              <a:ext uri="{FF2B5EF4-FFF2-40B4-BE49-F238E27FC236}">
                <a16:creationId xmlns:a16="http://schemas.microsoft.com/office/drawing/2014/main" id="{1FBEECB6-B194-81C5-46C1-DCB837E807D2}"/>
              </a:ext>
            </a:extLst>
          </p:cNvPr>
          <p:cNvSpPr txBox="1"/>
          <p:nvPr/>
        </p:nvSpPr>
        <p:spPr>
          <a:xfrm>
            <a:off x="115615" y="1214754"/>
            <a:ext cx="11655972" cy="3077766"/>
          </a:xfrm>
          <a:prstGeom prst="rect">
            <a:avLst/>
          </a:prstGeom>
          <a:noFill/>
        </p:spPr>
        <p:txBody>
          <a:bodyPr wrap="square" rtlCol="0">
            <a:spAutoFit/>
          </a:bodyPr>
          <a:lstStyle/>
          <a:p>
            <a:pPr marL="285750" indent="-285750">
              <a:buFontTx/>
              <a:buChar char="-"/>
            </a:pPr>
            <a:r>
              <a:rPr lang="en-CA" sz="1600" dirty="0">
                <a:solidFill>
                  <a:srgbClr val="1D3481"/>
                </a:solidFill>
                <a:effectLst/>
                <a:latin typeface="Avenir Next" panose="020B0503020202020204" pitchFamily="34" charset="0"/>
              </a:rPr>
              <a:t>Given The Canadian Cosmetic Cluster’s upcoming mission in France, I wanted to discuss France’s success as a leader and a pioneer in the natural, organic, clean and sustainable beauty categories</a:t>
            </a:r>
          </a:p>
          <a:p>
            <a:pPr marL="285750" indent="-285750">
              <a:buFontTx/>
              <a:buChar char="-"/>
            </a:pPr>
            <a:endParaRPr lang="en-CA" sz="1600" dirty="0">
              <a:solidFill>
                <a:srgbClr val="1D3481"/>
              </a:solidFill>
              <a:latin typeface="Avenir Next" panose="020B0503020202020204" pitchFamily="34" charset="0"/>
            </a:endParaRPr>
          </a:p>
          <a:p>
            <a:pPr marL="285750" indent="-285750">
              <a:buFontTx/>
              <a:buChar char="-"/>
            </a:pPr>
            <a:r>
              <a:rPr lang="en-CA" sz="1600" dirty="0">
                <a:solidFill>
                  <a:srgbClr val="1D3481"/>
                </a:solidFill>
                <a:latin typeface="Avenir Next" panose="020B0503020202020204" pitchFamily="34" charset="0"/>
              </a:rPr>
              <a:t>France and Canada are not so different; why have they been leading and paving the way and not us?</a:t>
            </a:r>
          </a:p>
          <a:p>
            <a:pPr marL="285750" indent="-285750">
              <a:buFontTx/>
              <a:buChar char="-"/>
            </a:pPr>
            <a:endParaRPr lang="en-CA" sz="1600" dirty="0">
              <a:solidFill>
                <a:srgbClr val="1D3481"/>
              </a:solidFill>
              <a:latin typeface="Avenir Next" panose="020B0503020202020204" pitchFamily="34" charset="0"/>
            </a:endParaRPr>
          </a:p>
          <a:p>
            <a:pPr marL="285750" indent="-285750">
              <a:buFontTx/>
              <a:buChar char="-"/>
            </a:pPr>
            <a:r>
              <a:rPr lang="en-CA" sz="1600" dirty="0">
                <a:solidFill>
                  <a:srgbClr val="1D3481"/>
                </a:solidFill>
                <a:latin typeface="Avenir Next" panose="020B0503020202020204" pitchFamily="34" charset="0"/>
              </a:rPr>
              <a:t>If we compare what France has as an industry and what Canada is missing, the parallels between what we are struggling with as an industry and what we need to respond to the most important beauty trends are already established in France.</a:t>
            </a:r>
          </a:p>
          <a:p>
            <a:pPr marL="285750" indent="-285750">
              <a:buFontTx/>
              <a:buChar char="-"/>
            </a:pPr>
            <a:endParaRPr lang="en-CA" sz="1600" dirty="0">
              <a:solidFill>
                <a:srgbClr val="1D3481"/>
              </a:solidFill>
              <a:latin typeface="Avenir Next" panose="020B0503020202020204" pitchFamily="34" charset="0"/>
            </a:endParaRPr>
          </a:p>
          <a:p>
            <a:pPr marL="285750" indent="-285750">
              <a:buFontTx/>
              <a:buChar char="-"/>
            </a:pPr>
            <a:r>
              <a:rPr lang="en-CA" sz="1600" dirty="0">
                <a:solidFill>
                  <a:srgbClr val="1D3481"/>
                </a:solidFill>
                <a:latin typeface="Avenir Next" panose="020B0503020202020204" pitchFamily="34" charset="0"/>
              </a:rPr>
              <a:t>Can France’s success be mimicked in Canada?  Can we use it as proof of concept to attract more investment and development of the industry?</a:t>
            </a:r>
          </a:p>
          <a:p>
            <a:pPr marL="285750" indent="-285750">
              <a:buFontTx/>
              <a:buChar char="-"/>
            </a:pPr>
            <a:endParaRPr lang="en-CA" sz="1600" dirty="0">
              <a:solidFill>
                <a:srgbClr val="1D3481"/>
              </a:solidFill>
              <a:latin typeface="Avenir Next" panose="020B0503020202020204" pitchFamily="34" charset="0"/>
            </a:endParaRPr>
          </a:p>
          <a:p>
            <a:pPr marL="285750" indent="-285750">
              <a:buFontTx/>
              <a:buChar char="-"/>
            </a:pPr>
            <a:endParaRPr lang="en-CA" dirty="0">
              <a:solidFill>
                <a:srgbClr val="1D3481"/>
              </a:solidFill>
              <a:latin typeface="Avenir Next" panose="020B0503020202020204" pitchFamily="34" charset="0"/>
            </a:endParaRPr>
          </a:p>
        </p:txBody>
      </p:sp>
      <p:pic>
        <p:nvPicPr>
          <p:cNvPr id="3" name="Picture 2" descr="A picture containing text, graphics, font, graphic design&#10;&#10;Description automatically generated">
            <a:extLst>
              <a:ext uri="{FF2B5EF4-FFF2-40B4-BE49-F238E27FC236}">
                <a16:creationId xmlns:a16="http://schemas.microsoft.com/office/drawing/2014/main" id="{14212E98-5CE6-3DBA-DFC2-EFF2EF334F72}"/>
              </a:ext>
            </a:extLst>
          </p:cNvPr>
          <p:cNvPicPr>
            <a:picLocks noChangeAspect="1"/>
          </p:cNvPicPr>
          <p:nvPr/>
        </p:nvPicPr>
        <p:blipFill>
          <a:blip r:embed="rId2"/>
          <a:stretch>
            <a:fillRect/>
          </a:stretch>
        </p:blipFill>
        <p:spPr>
          <a:xfrm>
            <a:off x="115615" y="0"/>
            <a:ext cx="1996966" cy="1123293"/>
          </a:xfrm>
          <a:prstGeom prst="rect">
            <a:avLst/>
          </a:prstGeom>
        </p:spPr>
      </p:pic>
      <p:sp>
        <p:nvSpPr>
          <p:cNvPr id="4" name="TextBox 3">
            <a:extLst>
              <a:ext uri="{FF2B5EF4-FFF2-40B4-BE49-F238E27FC236}">
                <a16:creationId xmlns:a16="http://schemas.microsoft.com/office/drawing/2014/main" id="{8D36F632-5F2A-5805-4DC4-CAC6ADC0F3FD}"/>
              </a:ext>
            </a:extLst>
          </p:cNvPr>
          <p:cNvSpPr txBox="1"/>
          <p:nvPr/>
        </p:nvSpPr>
        <p:spPr>
          <a:xfrm>
            <a:off x="2021508" y="506868"/>
            <a:ext cx="9014791" cy="707886"/>
          </a:xfrm>
          <a:prstGeom prst="rect">
            <a:avLst/>
          </a:prstGeom>
          <a:noFill/>
        </p:spPr>
        <p:txBody>
          <a:bodyPr wrap="square" rtlCol="0">
            <a:spAutoFit/>
          </a:bodyPr>
          <a:lstStyle/>
          <a:p>
            <a:r>
              <a:rPr lang="en-US" sz="2400" dirty="0">
                <a:solidFill>
                  <a:srgbClr val="1D3481"/>
                </a:solidFill>
                <a:latin typeface="Exo Thin" panose="02000203000000000000" pitchFamily="2" charset="77"/>
              </a:rPr>
              <a:t>CASE STUDY</a:t>
            </a:r>
            <a:endParaRPr lang="en-US" sz="2400" dirty="0">
              <a:solidFill>
                <a:srgbClr val="1D3481"/>
              </a:solidFill>
              <a:latin typeface="Exo" panose="02000503000000000000" pitchFamily="2" charset="77"/>
            </a:endParaRPr>
          </a:p>
          <a:p>
            <a:r>
              <a:rPr lang="en-US" sz="1600" dirty="0">
                <a:solidFill>
                  <a:srgbClr val="077BF2"/>
                </a:solidFill>
                <a:latin typeface="Exo Light" panose="02000303000000000000" pitchFamily="2" charset="77"/>
              </a:rPr>
              <a:t>FRANCE’S SUCCESS AS A PIONEER IN NATURAL ORGANIC &amp; SUSTAINABLE BEAUTY</a:t>
            </a:r>
          </a:p>
        </p:txBody>
      </p:sp>
      <p:pic>
        <p:nvPicPr>
          <p:cNvPr id="7" name="Picture 6">
            <a:extLst>
              <a:ext uri="{FF2B5EF4-FFF2-40B4-BE49-F238E27FC236}">
                <a16:creationId xmlns:a16="http://schemas.microsoft.com/office/drawing/2014/main" id="{A54D5627-5C23-9383-48DB-0B94554FBDFD}"/>
              </a:ext>
            </a:extLst>
          </p:cNvPr>
          <p:cNvPicPr>
            <a:picLocks noChangeAspect="1"/>
          </p:cNvPicPr>
          <p:nvPr/>
        </p:nvPicPr>
        <p:blipFill>
          <a:blip r:embed="rId3"/>
          <a:stretch>
            <a:fillRect/>
          </a:stretch>
        </p:blipFill>
        <p:spPr>
          <a:xfrm>
            <a:off x="3368456" y="3992507"/>
            <a:ext cx="5455088" cy="2860133"/>
          </a:xfrm>
          <a:prstGeom prst="rect">
            <a:avLst/>
          </a:prstGeom>
        </p:spPr>
      </p:pic>
    </p:spTree>
    <p:extLst>
      <p:ext uri="{BB962C8B-B14F-4D97-AF65-F5344CB8AC3E}">
        <p14:creationId xmlns:p14="http://schemas.microsoft.com/office/powerpoint/2010/main" val="1919713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fruit&#10;&#10;Description automatically generated">
            <a:extLst>
              <a:ext uri="{FF2B5EF4-FFF2-40B4-BE49-F238E27FC236}">
                <a16:creationId xmlns:a16="http://schemas.microsoft.com/office/drawing/2014/main" id="{85EFA97D-B427-7E6A-2C90-FD4279879F24}"/>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798092" y="1566414"/>
            <a:ext cx="1519934" cy="1387366"/>
          </a:xfrm>
          <a:prstGeom prst="rect">
            <a:avLst/>
          </a:prstGeom>
          <a:ln w="28575">
            <a:solidFill>
              <a:srgbClr val="00B050"/>
            </a:solidFill>
          </a:ln>
        </p:spPr>
      </p:pic>
      <p:pic>
        <p:nvPicPr>
          <p:cNvPr id="5" name="Picture 4" descr="A picture containing LEGO&#10;&#10;Description automatically generated">
            <a:extLst>
              <a:ext uri="{FF2B5EF4-FFF2-40B4-BE49-F238E27FC236}">
                <a16:creationId xmlns:a16="http://schemas.microsoft.com/office/drawing/2014/main" id="{24FE0920-4CF4-2C59-2C05-D1A726814940}"/>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513199" y="3501439"/>
            <a:ext cx="1641311" cy="1387366"/>
          </a:xfrm>
          <a:prstGeom prst="rect">
            <a:avLst/>
          </a:prstGeom>
          <a:ln w="28575">
            <a:solidFill>
              <a:srgbClr val="00B050"/>
            </a:solidFill>
          </a:ln>
        </p:spPr>
      </p:pic>
      <p:pic>
        <p:nvPicPr>
          <p:cNvPr id="7" name="Picture 6" descr="A group of people in overalls working in a factory&#10;&#10;Description automatically generated with low confidence">
            <a:extLst>
              <a:ext uri="{FF2B5EF4-FFF2-40B4-BE49-F238E27FC236}">
                <a16:creationId xmlns:a16="http://schemas.microsoft.com/office/drawing/2014/main" id="{89B586E0-0089-0523-59F9-10975E180614}"/>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2495174" y="3594957"/>
            <a:ext cx="2612328" cy="1387366"/>
          </a:xfrm>
          <a:prstGeom prst="rect">
            <a:avLst/>
          </a:prstGeom>
          <a:ln w="28575">
            <a:solidFill>
              <a:srgbClr val="00B050"/>
            </a:solidFill>
          </a:ln>
        </p:spPr>
      </p:pic>
      <p:sp>
        <p:nvSpPr>
          <p:cNvPr id="17" name="TextBox 16">
            <a:extLst>
              <a:ext uri="{FF2B5EF4-FFF2-40B4-BE49-F238E27FC236}">
                <a16:creationId xmlns:a16="http://schemas.microsoft.com/office/drawing/2014/main" id="{3A03F03F-689F-3E1A-B170-62A783D33681}"/>
              </a:ext>
            </a:extLst>
          </p:cNvPr>
          <p:cNvSpPr txBox="1"/>
          <p:nvPr/>
        </p:nvSpPr>
        <p:spPr>
          <a:xfrm>
            <a:off x="6212281" y="274081"/>
            <a:ext cx="1616943" cy="923330"/>
          </a:xfrm>
          <a:prstGeom prst="rect">
            <a:avLst/>
          </a:prstGeom>
          <a:noFill/>
        </p:spPr>
        <p:txBody>
          <a:bodyPr wrap="square" rtlCol="0">
            <a:spAutoFit/>
          </a:bodyPr>
          <a:lstStyle/>
          <a:p>
            <a:r>
              <a:rPr lang="en-US" dirty="0">
                <a:solidFill>
                  <a:srgbClr val="1D3481"/>
                </a:solidFill>
                <a:latin typeface="Avenir Next" panose="020B0503020202020204" pitchFamily="34" charset="0"/>
              </a:rPr>
              <a:t>COSMETIC</a:t>
            </a:r>
            <a:br>
              <a:rPr lang="en-US" dirty="0">
                <a:solidFill>
                  <a:srgbClr val="1D3481"/>
                </a:solidFill>
                <a:latin typeface="Avenir Next" panose="020B0503020202020204" pitchFamily="34" charset="0"/>
              </a:rPr>
            </a:br>
            <a:r>
              <a:rPr lang="en-US" dirty="0">
                <a:solidFill>
                  <a:srgbClr val="1D3481"/>
                </a:solidFill>
                <a:latin typeface="Avenir Next" panose="020B0503020202020204" pitchFamily="34" charset="0"/>
              </a:rPr>
              <a:t>SCIENCE</a:t>
            </a:r>
          </a:p>
          <a:p>
            <a:r>
              <a:rPr lang="en-US" dirty="0">
                <a:solidFill>
                  <a:srgbClr val="1D3481"/>
                </a:solidFill>
                <a:latin typeface="Avenir Next" panose="020B0503020202020204" pitchFamily="34" charset="0"/>
              </a:rPr>
              <a:t>EDUCATION</a:t>
            </a:r>
          </a:p>
        </p:txBody>
      </p:sp>
      <p:sp>
        <p:nvSpPr>
          <p:cNvPr id="18" name="TextBox 17">
            <a:extLst>
              <a:ext uri="{FF2B5EF4-FFF2-40B4-BE49-F238E27FC236}">
                <a16:creationId xmlns:a16="http://schemas.microsoft.com/office/drawing/2014/main" id="{7FF08B61-72B8-1E7E-754F-9722A8B95BBD}"/>
              </a:ext>
            </a:extLst>
          </p:cNvPr>
          <p:cNvSpPr txBox="1"/>
          <p:nvPr/>
        </p:nvSpPr>
        <p:spPr>
          <a:xfrm>
            <a:off x="8342157" y="1798432"/>
            <a:ext cx="1616943" cy="923330"/>
          </a:xfrm>
          <a:prstGeom prst="rect">
            <a:avLst/>
          </a:prstGeom>
          <a:noFill/>
        </p:spPr>
        <p:txBody>
          <a:bodyPr wrap="square" rtlCol="0">
            <a:spAutoFit/>
          </a:bodyPr>
          <a:lstStyle/>
          <a:p>
            <a:r>
              <a:rPr lang="en-US" dirty="0">
                <a:solidFill>
                  <a:srgbClr val="1D3481"/>
                </a:solidFill>
                <a:latin typeface="Avenir Next" panose="020B0503020202020204" pitchFamily="34" charset="0"/>
              </a:rPr>
              <a:t>RENEWABLE NATURAL </a:t>
            </a:r>
            <a:br>
              <a:rPr lang="en-US" dirty="0">
                <a:solidFill>
                  <a:srgbClr val="1D3481"/>
                </a:solidFill>
                <a:latin typeface="Avenir Next" panose="020B0503020202020204" pitchFamily="34" charset="0"/>
              </a:rPr>
            </a:br>
            <a:r>
              <a:rPr lang="en-US" dirty="0">
                <a:solidFill>
                  <a:srgbClr val="1D3481"/>
                </a:solidFill>
                <a:latin typeface="Avenir Next" panose="020B0503020202020204" pitchFamily="34" charset="0"/>
              </a:rPr>
              <a:t>RESOURCES</a:t>
            </a:r>
          </a:p>
        </p:txBody>
      </p:sp>
      <p:sp>
        <p:nvSpPr>
          <p:cNvPr id="19" name="TextBox 18">
            <a:extLst>
              <a:ext uri="{FF2B5EF4-FFF2-40B4-BE49-F238E27FC236}">
                <a16:creationId xmlns:a16="http://schemas.microsoft.com/office/drawing/2014/main" id="{37CCD7F6-4248-88EE-62D7-CB2C00B00DC8}"/>
              </a:ext>
            </a:extLst>
          </p:cNvPr>
          <p:cNvSpPr txBox="1"/>
          <p:nvPr/>
        </p:nvSpPr>
        <p:spPr>
          <a:xfrm>
            <a:off x="9154510" y="3594957"/>
            <a:ext cx="1891862" cy="1200329"/>
          </a:xfrm>
          <a:prstGeom prst="rect">
            <a:avLst/>
          </a:prstGeom>
          <a:noFill/>
        </p:spPr>
        <p:txBody>
          <a:bodyPr wrap="square" rtlCol="0">
            <a:spAutoFit/>
          </a:bodyPr>
          <a:lstStyle/>
          <a:p>
            <a:r>
              <a:rPr lang="en-US" dirty="0">
                <a:solidFill>
                  <a:srgbClr val="1D3481"/>
                </a:solidFill>
                <a:latin typeface="Avenir Next" panose="020B0503020202020204" pitchFamily="34" charset="0"/>
              </a:rPr>
              <a:t>BIO REFINERIES &amp; INDUSTRIAL KNOW-HOW IN EXTRACTION</a:t>
            </a:r>
          </a:p>
        </p:txBody>
      </p:sp>
      <p:sp>
        <p:nvSpPr>
          <p:cNvPr id="20" name="TextBox 19">
            <a:extLst>
              <a:ext uri="{FF2B5EF4-FFF2-40B4-BE49-F238E27FC236}">
                <a16:creationId xmlns:a16="http://schemas.microsoft.com/office/drawing/2014/main" id="{1F116BEF-4A52-07DC-BCF3-9FE7956EEE45}"/>
              </a:ext>
            </a:extLst>
          </p:cNvPr>
          <p:cNvSpPr txBox="1"/>
          <p:nvPr/>
        </p:nvSpPr>
        <p:spPr>
          <a:xfrm>
            <a:off x="7116081" y="5611003"/>
            <a:ext cx="2452152" cy="923330"/>
          </a:xfrm>
          <a:prstGeom prst="rect">
            <a:avLst/>
          </a:prstGeom>
          <a:noFill/>
        </p:spPr>
        <p:txBody>
          <a:bodyPr wrap="square" rtlCol="0">
            <a:spAutoFit/>
          </a:bodyPr>
          <a:lstStyle/>
          <a:p>
            <a:r>
              <a:rPr lang="en-US" dirty="0">
                <a:solidFill>
                  <a:srgbClr val="1D3481"/>
                </a:solidFill>
                <a:latin typeface="Avenir Next" panose="020B0503020202020204" pitchFamily="34" charset="0"/>
              </a:rPr>
              <a:t>STABLE LOCAL SUPPLY CHAIN WITH STRONG EXPORTS</a:t>
            </a:r>
          </a:p>
        </p:txBody>
      </p:sp>
      <p:sp>
        <p:nvSpPr>
          <p:cNvPr id="21" name="TextBox 20">
            <a:extLst>
              <a:ext uri="{FF2B5EF4-FFF2-40B4-BE49-F238E27FC236}">
                <a16:creationId xmlns:a16="http://schemas.microsoft.com/office/drawing/2014/main" id="{2F190166-8DB4-E70D-49A9-4EFAFE60ED54}"/>
              </a:ext>
            </a:extLst>
          </p:cNvPr>
          <p:cNvSpPr txBox="1"/>
          <p:nvPr/>
        </p:nvSpPr>
        <p:spPr>
          <a:xfrm>
            <a:off x="213747" y="3826975"/>
            <a:ext cx="2219136" cy="923330"/>
          </a:xfrm>
          <a:prstGeom prst="rect">
            <a:avLst/>
          </a:prstGeom>
          <a:noFill/>
        </p:spPr>
        <p:txBody>
          <a:bodyPr wrap="square" rtlCol="0">
            <a:spAutoFit/>
          </a:bodyPr>
          <a:lstStyle/>
          <a:p>
            <a:pPr algn="r"/>
            <a:r>
              <a:rPr lang="en-US" dirty="0">
                <a:solidFill>
                  <a:srgbClr val="1D3481"/>
                </a:solidFill>
                <a:latin typeface="Avenir Next" panose="020B0503020202020204" pitchFamily="34" charset="0"/>
              </a:rPr>
              <a:t>MANUFACTURING</a:t>
            </a:r>
          </a:p>
          <a:p>
            <a:pPr algn="r"/>
            <a:r>
              <a:rPr lang="en-US" dirty="0">
                <a:solidFill>
                  <a:srgbClr val="1D3481"/>
                </a:solidFill>
                <a:latin typeface="Avenir Next" panose="020B0503020202020204" pitchFamily="34" charset="0"/>
              </a:rPr>
              <a:t>EXPERTISE &amp;</a:t>
            </a:r>
          </a:p>
          <a:p>
            <a:pPr algn="r"/>
            <a:r>
              <a:rPr lang="en-US" dirty="0">
                <a:solidFill>
                  <a:srgbClr val="1D3481"/>
                </a:solidFill>
                <a:latin typeface="Avenir Next" panose="020B0503020202020204" pitchFamily="34" charset="0"/>
              </a:rPr>
              <a:t>KNOW-HOW</a:t>
            </a:r>
          </a:p>
        </p:txBody>
      </p:sp>
      <p:sp>
        <p:nvSpPr>
          <p:cNvPr id="22" name="TextBox 21">
            <a:extLst>
              <a:ext uri="{FF2B5EF4-FFF2-40B4-BE49-F238E27FC236}">
                <a16:creationId xmlns:a16="http://schemas.microsoft.com/office/drawing/2014/main" id="{D5901B96-993C-7172-0609-2656282BF743}"/>
              </a:ext>
            </a:extLst>
          </p:cNvPr>
          <p:cNvSpPr txBox="1"/>
          <p:nvPr/>
        </p:nvSpPr>
        <p:spPr>
          <a:xfrm>
            <a:off x="210208" y="1830697"/>
            <a:ext cx="2831164" cy="1200329"/>
          </a:xfrm>
          <a:prstGeom prst="rect">
            <a:avLst/>
          </a:prstGeom>
          <a:noFill/>
        </p:spPr>
        <p:txBody>
          <a:bodyPr wrap="square" rtlCol="0">
            <a:spAutoFit/>
          </a:bodyPr>
          <a:lstStyle/>
          <a:p>
            <a:pPr algn="r"/>
            <a:r>
              <a:rPr lang="en-US" dirty="0">
                <a:solidFill>
                  <a:srgbClr val="1D3481"/>
                </a:solidFill>
                <a:latin typeface="Avenir Next" panose="020B0503020202020204" pitchFamily="34" charset="0"/>
              </a:rPr>
              <a:t>HIGH AVAILABILITY OF LOCAL BRANDS MADE FROM LOCALLY SOURCED INGREDIENTS</a:t>
            </a:r>
          </a:p>
        </p:txBody>
      </p:sp>
      <p:pic>
        <p:nvPicPr>
          <p:cNvPr id="33" name="Picture 32" descr="A picture containing text, graphics, font, graphic design&#10;&#10;Description automatically generated">
            <a:extLst>
              <a:ext uri="{FF2B5EF4-FFF2-40B4-BE49-F238E27FC236}">
                <a16:creationId xmlns:a16="http://schemas.microsoft.com/office/drawing/2014/main" id="{0BB07CD8-9AC7-32C9-1115-AFF51A484181}"/>
              </a:ext>
            </a:extLst>
          </p:cNvPr>
          <p:cNvPicPr>
            <a:picLocks noChangeAspect="1"/>
          </p:cNvPicPr>
          <p:nvPr/>
        </p:nvPicPr>
        <p:blipFill>
          <a:blip r:embed="rId5"/>
          <a:stretch>
            <a:fillRect/>
          </a:stretch>
        </p:blipFill>
        <p:spPr>
          <a:xfrm>
            <a:off x="115615" y="0"/>
            <a:ext cx="1996966" cy="1123293"/>
          </a:xfrm>
          <a:prstGeom prst="rect">
            <a:avLst/>
          </a:prstGeom>
        </p:spPr>
      </p:pic>
      <p:pic>
        <p:nvPicPr>
          <p:cNvPr id="35" name="Picture 34" descr="A picture containing hot air balloon, balloon, illustration, cartoon&#10;&#10;Description automatically generated">
            <a:extLst>
              <a:ext uri="{FF2B5EF4-FFF2-40B4-BE49-F238E27FC236}">
                <a16:creationId xmlns:a16="http://schemas.microsoft.com/office/drawing/2014/main" id="{3F04D1A4-A3BA-8A24-4CCF-1B4C99DB3E60}"/>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4693358" y="1450360"/>
            <a:ext cx="1869608" cy="1688516"/>
          </a:xfrm>
          <a:prstGeom prst="rect">
            <a:avLst/>
          </a:prstGeom>
        </p:spPr>
      </p:pic>
      <p:pic>
        <p:nvPicPr>
          <p:cNvPr id="37" name="Picture 36" descr="A person pointing at a map&#10;&#10;Description automatically generated with medium confidence">
            <a:extLst>
              <a:ext uri="{FF2B5EF4-FFF2-40B4-BE49-F238E27FC236}">
                <a16:creationId xmlns:a16="http://schemas.microsoft.com/office/drawing/2014/main" id="{6900E9CD-DC5B-52A7-6407-754447D1C9AD}"/>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5628162" y="5378985"/>
            <a:ext cx="1431549" cy="1387366"/>
          </a:xfrm>
          <a:prstGeom prst="rect">
            <a:avLst/>
          </a:prstGeom>
          <a:ln w="28575">
            <a:solidFill>
              <a:srgbClr val="00B050"/>
            </a:solidFill>
          </a:ln>
        </p:spPr>
      </p:pic>
      <p:pic>
        <p:nvPicPr>
          <p:cNvPr id="38" name="Picture 37" descr="A stack of books with a graduation cap on top&#10;&#10;Description automatically generated with medium confidence">
            <a:extLst>
              <a:ext uri="{FF2B5EF4-FFF2-40B4-BE49-F238E27FC236}">
                <a16:creationId xmlns:a16="http://schemas.microsoft.com/office/drawing/2014/main" id="{75908AF9-6892-544D-33AE-0FB50D5D1CF9}"/>
              </a:ext>
            </a:extLst>
          </p:cNvPr>
          <p:cNvPicPr>
            <a:picLocks noChangeAspect="1"/>
          </p:cNvPicPr>
          <p:nvPr/>
        </p:nvPicPr>
        <p:blipFill rotWithShape="1">
          <a:blip r:embed="rId8">
            <a:extLst>
              <a:ext uri="{28A0092B-C50C-407E-A947-70E740481C1C}">
                <a14:useLocalDpi xmlns:a14="http://schemas.microsoft.com/office/drawing/2010/main"/>
              </a:ext>
            </a:extLst>
          </a:blip>
          <a:srcRect l="12947" t="8319" r="12919" b="18118"/>
          <a:stretch/>
        </p:blipFill>
        <p:spPr>
          <a:xfrm>
            <a:off x="4697852" y="179048"/>
            <a:ext cx="1398148" cy="1387366"/>
          </a:xfrm>
          <a:prstGeom prst="rect">
            <a:avLst/>
          </a:prstGeom>
          <a:ln w="28575">
            <a:solidFill>
              <a:srgbClr val="00B050"/>
            </a:solidFill>
          </a:ln>
        </p:spPr>
      </p:pic>
      <p:pic>
        <p:nvPicPr>
          <p:cNvPr id="39" name="Picture 38">
            <a:extLst>
              <a:ext uri="{FF2B5EF4-FFF2-40B4-BE49-F238E27FC236}">
                <a16:creationId xmlns:a16="http://schemas.microsoft.com/office/drawing/2014/main" id="{FBDFB1FC-A2D0-89B4-7A60-6D687E0EEAEB}"/>
              </a:ext>
            </a:extLst>
          </p:cNvPr>
          <p:cNvPicPr>
            <a:picLocks noChangeAspect="1"/>
          </p:cNvPicPr>
          <p:nvPr/>
        </p:nvPicPr>
        <p:blipFill>
          <a:blip r:embed="rId9"/>
          <a:stretch>
            <a:fillRect/>
          </a:stretch>
        </p:blipFill>
        <p:spPr>
          <a:xfrm>
            <a:off x="3165541" y="1722846"/>
            <a:ext cx="1416030" cy="1416030"/>
          </a:xfrm>
          <a:prstGeom prst="rect">
            <a:avLst/>
          </a:prstGeom>
          <a:ln w="28575">
            <a:solidFill>
              <a:srgbClr val="00B050"/>
            </a:solidFill>
          </a:ln>
        </p:spPr>
      </p:pic>
      <p:sp>
        <p:nvSpPr>
          <p:cNvPr id="40" name="TextBox 39">
            <a:extLst>
              <a:ext uri="{FF2B5EF4-FFF2-40B4-BE49-F238E27FC236}">
                <a16:creationId xmlns:a16="http://schemas.microsoft.com/office/drawing/2014/main" id="{1069163B-7F88-7FA6-6116-E1A8062E2CA3}"/>
              </a:ext>
            </a:extLst>
          </p:cNvPr>
          <p:cNvSpPr txBox="1"/>
          <p:nvPr/>
        </p:nvSpPr>
        <p:spPr>
          <a:xfrm>
            <a:off x="6212281" y="1125896"/>
            <a:ext cx="3974646" cy="369332"/>
          </a:xfrm>
          <a:prstGeom prst="rect">
            <a:avLst/>
          </a:prstGeom>
          <a:noFill/>
        </p:spPr>
        <p:txBody>
          <a:bodyPr wrap="square" rtlCol="0">
            <a:spAutoFit/>
          </a:bodyPr>
          <a:lstStyle/>
          <a:p>
            <a:r>
              <a:rPr lang="en-US" dirty="0">
                <a:solidFill>
                  <a:srgbClr val="1D3481"/>
                </a:solidFill>
                <a:latin typeface="Avenir Next Ultra Light" panose="020B0203020202020204" pitchFamily="34" charset="77"/>
              </a:rPr>
              <a:t>30+ YEARS</a:t>
            </a:r>
          </a:p>
        </p:txBody>
      </p:sp>
      <p:pic>
        <p:nvPicPr>
          <p:cNvPr id="36" name="Picture 35" descr="A picture containing hot air balloon, balloon, illustration, cartoon&#10;&#10;Description automatically generated">
            <a:extLst>
              <a:ext uri="{FF2B5EF4-FFF2-40B4-BE49-F238E27FC236}">
                <a16:creationId xmlns:a16="http://schemas.microsoft.com/office/drawing/2014/main" id="{E6C849D3-BA7E-7951-D44E-81B59FAE402E}"/>
              </a:ext>
            </a:extLst>
          </p:cNvPr>
          <p:cNvPicPr>
            <a:picLocks noChangeAspect="1"/>
          </p:cNvPicPr>
          <p:nvPr/>
        </p:nvPicPr>
        <p:blipFill rotWithShape="1">
          <a:blip r:embed="rId10">
            <a:extLst>
              <a:ext uri="{28A0092B-C50C-407E-A947-70E740481C1C}">
                <a14:useLocalDpi xmlns:a14="http://schemas.microsoft.com/office/drawing/2010/main"/>
              </a:ext>
            </a:extLst>
          </a:blip>
          <a:srcRect/>
          <a:stretch/>
        </p:blipFill>
        <p:spPr>
          <a:xfrm>
            <a:off x="5757309" y="3429000"/>
            <a:ext cx="943381" cy="1895187"/>
          </a:xfrm>
          <a:prstGeom prst="rect">
            <a:avLst/>
          </a:prstGeom>
        </p:spPr>
      </p:pic>
      <p:sp>
        <p:nvSpPr>
          <p:cNvPr id="16" name="TextBox 15">
            <a:extLst>
              <a:ext uri="{FF2B5EF4-FFF2-40B4-BE49-F238E27FC236}">
                <a16:creationId xmlns:a16="http://schemas.microsoft.com/office/drawing/2014/main" id="{0420DE02-59F7-7366-B552-7CB7B1CD9BA2}"/>
              </a:ext>
            </a:extLst>
          </p:cNvPr>
          <p:cNvSpPr txBox="1"/>
          <p:nvPr/>
        </p:nvSpPr>
        <p:spPr>
          <a:xfrm>
            <a:off x="4928484" y="3020587"/>
            <a:ext cx="1869608" cy="523220"/>
          </a:xfrm>
          <a:prstGeom prst="rect">
            <a:avLst/>
          </a:prstGeom>
          <a:noFill/>
        </p:spPr>
        <p:txBody>
          <a:bodyPr wrap="square" rtlCol="0">
            <a:spAutoFit/>
          </a:bodyPr>
          <a:lstStyle/>
          <a:p>
            <a:pPr algn="ctr"/>
            <a:r>
              <a:rPr lang="en-US" sz="2800" dirty="0">
                <a:solidFill>
                  <a:srgbClr val="0480FF"/>
                </a:solidFill>
                <a:latin typeface="Avenir Next" panose="020B0503020202020204" pitchFamily="34" charset="0"/>
              </a:rPr>
              <a:t>FRANCE</a:t>
            </a:r>
          </a:p>
        </p:txBody>
      </p:sp>
    </p:spTree>
    <p:extLst>
      <p:ext uri="{BB962C8B-B14F-4D97-AF65-F5344CB8AC3E}">
        <p14:creationId xmlns:p14="http://schemas.microsoft.com/office/powerpoint/2010/main" val="4245206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hild art, illustration&#10;&#10;Description automatically generated">
            <a:extLst>
              <a:ext uri="{FF2B5EF4-FFF2-40B4-BE49-F238E27FC236}">
                <a16:creationId xmlns:a16="http://schemas.microsoft.com/office/drawing/2014/main" id="{DEBBA5E4-4AD0-376A-705C-5C6828FE3C72}"/>
              </a:ext>
            </a:extLst>
          </p:cNvPr>
          <p:cNvPicPr>
            <a:picLocks noChangeAspect="1"/>
          </p:cNvPicPr>
          <p:nvPr/>
        </p:nvPicPr>
        <p:blipFill rotWithShape="1">
          <a:blip r:embed="rId2">
            <a:extLst>
              <a:ext uri="{28A0092B-C50C-407E-A947-70E740481C1C}">
                <a14:useLocalDpi xmlns:a14="http://schemas.microsoft.com/office/drawing/2010/main"/>
              </a:ext>
            </a:extLst>
          </a:blip>
          <a:srcRect l="32138" t="4162" r="54497" b="74771"/>
          <a:stretch/>
        </p:blipFill>
        <p:spPr>
          <a:xfrm>
            <a:off x="5766314" y="3461601"/>
            <a:ext cx="1031778" cy="1626429"/>
          </a:xfrm>
          <a:prstGeom prst="rect">
            <a:avLst/>
          </a:prstGeom>
        </p:spPr>
      </p:pic>
      <p:pic>
        <p:nvPicPr>
          <p:cNvPr id="4" name="Picture 3" descr="A picture containing fruit&#10;&#10;Description automatically generated">
            <a:extLst>
              <a:ext uri="{FF2B5EF4-FFF2-40B4-BE49-F238E27FC236}">
                <a16:creationId xmlns:a16="http://schemas.microsoft.com/office/drawing/2014/main" id="{85EFA97D-B427-7E6A-2C90-FD4279879F24}"/>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798092" y="1566414"/>
            <a:ext cx="1519934" cy="1387366"/>
          </a:xfrm>
          <a:prstGeom prst="rect">
            <a:avLst/>
          </a:prstGeom>
          <a:ln w="28575">
            <a:solidFill>
              <a:srgbClr val="00B050"/>
            </a:solidFill>
          </a:ln>
        </p:spPr>
      </p:pic>
      <p:pic>
        <p:nvPicPr>
          <p:cNvPr id="5" name="Picture 4" descr="A picture containing LEGO&#10;&#10;Description automatically generated">
            <a:extLst>
              <a:ext uri="{FF2B5EF4-FFF2-40B4-BE49-F238E27FC236}">
                <a16:creationId xmlns:a16="http://schemas.microsoft.com/office/drawing/2014/main" id="{24FE0920-4CF4-2C59-2C05-D1A726814940}"/>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7513199" y="3501439"/>
            <a:ext cx="1641311" cy="1387366"/>
          </a:xfrm>
          <a:prstGeom prst="rect">
            <a:avLst/>
          </a:prstGeom>
          <a:ln w="28575">
            <a:solidFill>
              <a:srgbClr val="FF0000"/>
            </a:solidFill>
            <a:prstDash val="dash"/>
          </a:ln>
        </p:spPr>
      </p:pic>
      <p:pic>
        <p:nvPicPr>
          <p:cNvPr id="7" name="Picture 6" descr="A group of people in overalls working in a factory&#10;&#10;Description automatically generated with low confidence">
            <a:extLst>
              <a:ext uri="{FF2B5EF4-FFF2-40B4-BE49-F238E27FC236}">
                <a16:creationId xmlns:a16="http://schemas.microsoft.com/office/drawing/2014/main" id="{89B586E0-0089-0523-59F9-10975E180614}"/>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2495174" y="3594957"/>
            <a:ext cx="2612328" cy="1387366"/>
          </a:xfrm>
          <a:prstGeom prst="rect">
            <a:avLst/>
          </a:prstGeom>
          <a:ln w="28575">
            <a:solidFill>
              <a:srgbClr val="00B050"/>
            </a:solidFill>
          </a:ln>
        </p:spPr>
      </p:pic>
      <p:pic>
        <p:nvPicPr>
          <p:cNvPr id="11" name="Picture 10" descr="A person pushing a shopping bag&#10;&#10;Description automatically generated with medium confidence">
            <a:extLst>
              <a:ext uri="{FF2B5EF4-FFF2-40B4-BE49-F238E27FC236}">
                <a16:creationId xmlns:a16="http://schemas.microsoft.com/office/drawing/2014/main" id="{2B43325A-2804-7083-7B6A-FB1F46F1CB8E}"/>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3041371" y="1728592"/>
            <a:ext cx="1519934" cy="1487100"/>
          </a:xfrm>
          <a:prstGeom prst="rect">
            <a:avLst/>
          </a:prstGeom>
          <a:ln w="28575">
            <a:solidFill>
              <a:srgbClr val="FFC000"/>
            </a:solidFill>
            <a:prstDash val="dashDot"/>
          </a:ln>
        </p:spPr>
      </p:pic>
      <p:sp>
        <p:nvSpPr>
          <p:cNvPr id="16" name="TextBox 15">
            <a:extLst>
              <a:ext uri="{FF2B5EF4-FFF2-40B4-BE49-F238E27FC236}">
                <a16:creationId xmlns:a16="http://schemas.microsoft.com/office/drawing/2014/main" id="{0420DE02-59F7-7366-B552-7CB7B1CD9BA2}"/>
              </a:ext>
            </a:extLst>
          </p:cNvPr>
          <p:cNvSpPr txBox="1"/>
          <p:nvPr/>
        </p:nvSpPr>
        <p:spPr>
          <a:xfrm>
            <a:off x="4928484" y="3020587"/>
            <a:ext cx="1869608" cy="523220"/>
          </a:xfrm>
          <a:prstGeom prst="rect">
            <a:avLst/>
          </a:prstGeom>
          <a:noFill/>
        </p:spPr>
        <p:txBody>
          <a:bodyPr wrap="square" rtlCol="0">
            <a:spAutoFit/>
          </a:bodyPr>
          <a:lstStyle/>
          <a:p>
            <a:pPr algn="ctr"/>
            <a:r>
              <a:rPr lang="en-US" sz="2800" dirty="0">
                <a:solidFill>
                  <a:srgbClr val="0480FF"/>
                </a:solidFill>
                <a:latin typeface="Avenir Next" panose="020B0503020202020204" pitchFamily="34" charset="0"/>
              </a:rPr>
              <a:t>CANADA</a:t>
            </a:r>
          </a:p>
        </p:txBody>
      </p:sp>
      <p:sp>
        <p:nvSpPr>
          <p:cNvPr id="18" name="TextBox 17">
            <a:extLst>
              <a:ext uri="{FF2B5EF4-FFF2-40B4-BE49-F238E27FC236}">
                <a16:creationId xmlns:a16="http://schemas.microsoft.com/office/drawing/2014/main" id="{7FF08B61-72B8-1E7E-754F-9722A8B95BBD}"/>
              </a:ext>
            </a:extLst>
          </p:cNvPr>
          <p:cNvSpPr txBox="1"/>
          <p:nvPr/>
        </p:nvSpPr>
        <p:spPr>
          <a:xfrm>
            <a:off x="8342157" y="1798432"/>
            <a:ext cx="1616943" cy="923330"/>
          </a:xfrm>
          <a:prstGeom prst="rect">
            <a:avLst/>
          </a:prstGeom>
          <a:noFill/>
        </p:spPr>
        <p:txBody>
          <a:bodyPr wrap="square" rtlCol="0">
            <a:spAutoFit/>
          </a:bodyPr>
          <a:lstStyle/>
          <a:p>
            <a:r>
              <a:rPr lang="en-US" dirty="0">
                <a:solidFill>
                  <a:srgbClr val="1D3481"/>
                </a:solidFill>
                <a:latin typeface="Avenir Next" panose="020B0503020202020204" pitchFamily="34" charset="0"/>
              </a:rPr>
              <a:t>RENEWABLE NATURAL </a:t>
            </a:r>
            <a:br>
              <a:rPr lang="en-US" dirty="0">
                <a:solidFill>
                  <a:srgbClr val="1D3481"/>
                </a:solidFill>
                <a:latin typeface="Avenir Next" panose="020B0503020202020204" pitchFamily="34" charset="0"/>
              </a:rPr>
            </a:br>
            <a:r>
              <a:rPr lang="en-US" dirty="0">
                <a:solidFill>
                  <a:srgbClr val="1D3481"/>
                </a:solidFill>
                <a:latin typeface="Avenir Next" panose="020B0503020202020204" pitchFamily="34" charset="0"/>
              </a:rPr>
              <a:t>RESOURCES</a:t>
            </a:r>
          </a:p>
        </p:txBody>
      </p:sp>
      <p:sp>
        <p:nvSpPr>
          <p:cNvPr id="19" name="TextBox 18">
            <a:extLst>
              <a:ext uri="{FF2B5EF4-FFF2-40B4-BE49-F238E27FC236}">
                <a16:creationId xmlns:a16="http://schemas.microsoft.com/office/drawing/2014/main" id="{37CCD7F6-4248-88EE-62D7-CB2C00B00DC8}"/>
              </a:ext>
            </a:extLst>
          </p:cNvPr>
          <p:cNvSpPr txBox="1"/>
          <p:nvPr/>
        </p:nvSpPr>
        <p:spPr>
          <a:xfrm>
            <a:off x="9154510" y="3594957"/>
            <a:ext cx="1891862" cy="1200329"/>
          </a:xfrm>
          <a:prstGeom prst="rect">
            <a:avLst/>
          </a:prstGeom>
          <a:noFill/>
        </p:spPr>
        <p:txBody>
          <a:bodyPr wrap="square" rtlCol="0">
            <a:spAutoFit/>
          </a:bodyPr>
          <a:lstStyle/>
          <a:p>
            <a:r>
              <a:rPr lang="en-US" dirty="0">
                <a:solidFill>
                  <a:srgbClr val="1D3481"/>
                </a:solidFill>
                <a:latin typeface="Avenir Next" panose="020B0503020202020204" pitchFamily="34" charset="0"/>
              </a:rPr>
              <a:t>BIO REFINERIES &amp; INDUSTRIAL KNOW-HOW IN EXTRACTION</a:t>
            </a:r>
          </a:p>
        </p:txBody>
      </p:sp>
      <p:sp>
        <p:nvSpPr>
          <p:cNvPr id="20" name="TextBox 19">
            <a:extLst>
              <a:ext uri="{FF2B5EF4-FFF2-40B4-BE49-F238E27FC236}">
                <a16:creationId xmlns:a16="http://schemas.microsoft.com/office/drawing/2014/main" id="{1F116BEF-4A52-07DC-BCF3-9FE7956EEE45}"/>
              </a:ext>
            </a:extLst>
          </p:cNvPr>
          <p:cNvSpPr txBox="1"/>
          <p:nvPr/>
        </p:nvSpPr>
        <p:spPr>
          <a:xfrm>
            <a:off x="7059711" y="5398289"/>
            <a:ext cx="1891862" cy="1200329"/>
          </a:xfrm>
          <a:prstGeom prst="rect">
            <a:avLst/>
          </a:prstGeom>
          <a:noFill/>
        </p:spPr>
        <p:txBody>
          <a:bodyPr wrap="square" rtlCol="0">
            <a:spAutoFit/>
          </a:bodyPr>
          <a:lstStyle/>
          <a:p>
            <a:r>
              <a:rPr lang="en-US" dirty="0">
                <a:solidFill>
                  <a:srgbClr val="1D3481"/>
                </a:solidFill>
                <a:latin typeface="Avenir Next" panose="020B0503020202020204" pitchFamily="34" charset="0"/>
              </a:rPr>
              <a:t>VULNERABLE SUPPLY CHAIN DEPENDANT ON IMPORTS</a:t>
            </a:r>
          </a:p>
        </p:txBody>
      </p:sp>
      <p:sp>
        <p:nvSpPr>
          <p:cNvPr id="21" name="TextBox 20">
            <a:extLst>
              <a:ext uri="{FF2B5EF4-FFF2-40B4-BE49-F238E27FC236}">
                <a16:creationId xmlns:a16="http://schemas.microsoft.com/office/drawing/2014/main" id="{2F190166-8DB4-E70D-49A9-4EFAFE60ED54}"/>
              </a:ext>
            </a:extLst>
          </p:cNvPr>
          <p:cNvSpPr txBox="1"/>
          <p:nvPr/>
        </p:nvSpPr>
        <p:spPr>
          <a:xfrm>
            <a:off x="213747" y="3826975"/>
            <a:ext cx="2219136" cy="923330"/>
          </a:xfrm>
          <a:prstGeom prst="rect">
            <a:avLst/>
          </a:prstGeom>
          <a:noFill/>
        </p:spPr>
        <p:txBody>
          <a:bodyPr wrap="square" rtlCol="0">
            <a:spAutoFit/>
          </a:bodyPr>
          <a:lstStyle/>
          <a:p>
            <a:pPr algn="r"/>
            <a:r>
              <a:rPr lang="en-US" dirty="0">
                <a:solidFill>
                  <a:srgbClr val="1D3481"/>
                </a:solidFill>
                <a:latin typeface="Avenir Next" panose="020B0503020202020204" pitchFamily="34" charset="0"/>
              </a:rPr>
              <a:t>MANUFACTURING</a:t>
            </a:r>
          </a:p>
          <a:p>
            <a:pPr algn="r"/>
            <a:r>
              <a:rPr lang="en-US" dirty="0">
                <a:solidFill>
                  <a:srgbClr val="1D3481"/>
                </a:solidFill>
                <a:latin typeface="Avenir Next" panose="020B0503020202020204" pitchFamily="34" charset="0"/>
              </a:rPr>
              <a:t>EXPERTISE &amp;</a:t>
            </a:r>
          </a:p>
          <a:p>
            <a:pPr algn="r"/>
            <a:r>
              <a:rPr lang="en-US" dirty="0">
                <a:solidFill>
                  <a:srgbClr val="1D3481"/>
                </a:solidFill>
                <a:latin typeface="Avenir Next" panose="020B0503020202020204" pitchFamily="34" charset="0"/>
              </a:rPr>
              <a:t>KNOW-HOW</a:t>
            </a:r>
          </a:p>
        </p:txBody>
      </p:sp>
      <p:sp>
        <p:nvSpPr>
          <p:cNvPr id="22" name="TextBox 21">
            <a:extLst>
              <a:ext uri="{FF2B5EF4-FFF2-40B4-BE49-F238E27FC236}">
                <a16:creationId xmlns:a16="http://schemas.microsoft.com/office/drawing/2014/main" id="{D5901B96-993C-7172-0609-2656282BF743}"/>
              </a:ext>
            </a:extLst>
          </p:cNvPr>
          <p:cNvSpPr txBox="1"/>
          <p:nvPr/>
        </p:nvSpPr>
        <p:spPr>
          <a:xfrm>
            <a:off x="210208" y="1830697"/>
            <a:ext cx="2831164" cy="1200329"/>
          </a:xfrm>
          <a:prstGeom prst="rect">
            <a:avLst/>
          </a:prstGeom>
          <a:noFill/>
        </p:spPr>
        <p:txBody>
          <a:bodyPr wrap="square" rtlCol="0">
            <a:spAutoFit/>
          </a:bodyPr>
          <a:lstStyle/>
          <a:p>
            <a:pPr algn="r"/>
            <a:r>
              <a:rPr lang="en-US" dirty="0">
                <a:solidFill>
                  <a:srgbClr val="1D3481"/>
                </a:solidFill>
                <a:latin typeface="Avenir Next" panose="020B0503020202020204" pitchFamily="34" charset="0"/>
              </a:rPr>
              <a:t>LIMITED SELECTION OF LOCAL BRANDS, VERY LITTLE MADE FROM LOCAL RESOURCES</a:t>
            </a:r>
          </a:p>
        </p:txBody>
      </p:sp>
      <p:pic>
        <p:nvPicPr>
          <p:cNvPr id="8" name="Picture 7" descr="A picture containing child art, illustration&#10;&#10;Description automatically generated">
            <a:extLst>
              <a:ext uri="{FF2B5EF4-FFF2-40B4-BE49-F238E27FC236}">
                <a16:creationId xmlns:a16="http://schemas.microsoft.com/office/drawing/2014/main" id="{F29EF562-0E32-1F3F-A40C-E5C3F38BC29A}"/>
              </a:ext>
            </a:extLst>
          </p:cNvPr>
          <p:cNvPicPr>
            <a:picLocks noChangeAspect="1"/>
          </p:cNvPicPr>
          <p:nvPr/>
        </p:nvPicPr>
        <p:blipFill rotWithShape="1">
          <a:blip r:embed="rId2">
            <a:extLst>
              <a:ext uri="{28A0092B-C50C-407E-A947-70E740481C1C}">
                <a14:useLocalDpi xmlns:a14="http://schemas.microsoft.com/office/drawing/2010/main"/>
              </a:ext>
            </a:extLst>
          </a:blip>
          <a:srcRect l="5395" t="4253" r="76071" b="74680"/>
          <a:stretch/>
        </p:blipFill>
        <p:spPr>
          <a:xfrm>
            <a:off x="4917107" y="1566414"/>
            <a:ext cx="1325170" cy="1506361"/>
          </a:xfrm>
          <a:prstGeom prst="rect">
            <a:avLst/>
          </a:prstGeom>
        </p:spPr>
      </p:pic>
      <p:pic>
        <p:nvPicPr>
          <p:cNvPr id="12" name="Picture 11">
            <a:extLst>
              <a:ext uri="{FF2B5EF4-FFF2-40B4-BE49-F238E27FC236}">
                <a16:creationId xmlns:a16="http://schemas.microsoft.com/office/drawing/2014/main" id="{457B3A0E-56FE-E63A-B46B-39FFDE7389B5}"/>
              </a:ext>
            </a:extLst>
          </p:cNvPr>
          <p:cNvPicPr>
            <a:picLocks noChangeAspect="1"/>
          </p:cNvPicPr>
          <p:nvPr/>
        </p:nvPicPr>
        <p:blipFill>
          <a:blip r:embed="rId7"/>
          <a:stretch>
            <a:fillRect/>
          </a:stretch>
        </p:blipFill>
        <p:spPr>
          <a:xfrm>
            <a:off x="7637781" y="3485030"/>
            <a:ext cx="1392148" cy="1310256"/>
          </a:xfrm>
          <a:prstGeom prst="rect">
            <a:avLst/>
          </a:prstGeom>
        </p:spPr>
      </p:pic>
      <p:pic>
        <p:nvPicPr>
          <p:cNvPr id="24" name="Picture 23" descr="A picture containing LEGO&#10;&#10;Description automatically generated">
            <a:extLst>
              <a:ext uri="{FF2B5EF4-FFF2-40B4-BE49-F238E27FC236}">
                <a16:creationId xmlns:a16="http://schemas.microsoft.com/office/drawing/2014/main" id="{D3482BE0-F8C7-0AB2-0DCB-6F5318B3C138}"/>
              </a:ext>
            </a:extLst>
          </p:cNvPr>
          <p:cNvPicPr>
            <a:picLocks noChangeAspect="1"/>
          </p:cNvPicPr>
          <p:nvPr/>
        </p:nvPicPr>
        <p:blipFill>
          <a:blip r:embed="rId8"/>
          <a:stretch>
            <a:fillRect/>
          </a:stretch>
        </p:blipFill>
        <p:spPr>
          <a:xfrm>
            <a:off x="4754263" y="5237878"/>
            <a:ext cx="2305448" cy="1536965"/>
          </a:xfrm>
          <a:prstGeom prst="rect">
            <a:avLst/>
          </a:prstGeom>
          <a:ln w="28575">
            <a:solidFill>
              <a:srgbClr val="FF0000"/>
            </a:solidFill>
            <a:prstDash val="dash"/>
          </a:ln>
        </p:spPr>
      </p:pic>
      <p:pic>
        <p:nvPicPr>
          <p:cNvPr id="25" name="Picture 24" descr="A stack of books with a graduation cap on top&#10;&#10;Description automatically generated with medium confidence">
            <a:extLst>
              <a:ext uri="{FF2B5EF4-FFF2-40B4-BE49-F238E27FC236}">
                <a16:creationId xmlns:a16="http://schemas.microsoft.com/office/drawing/2014/main" id="{DF809555-BC90-2161-F99D-42F1AE62ECEB}"/>
              </a:ext>
            </a:extLst>
          </p:cNvPr>
          <p:cNvPicPr>
            <a:picLocks noChangeAspect="1"/>
          </p:cNvPicPr>
          <p:nvPr/>
        </p:nvPicPr>
        <p:blipFill rotWithShape="1">
          <a:blip r:embed="rId9">
            <a:extLst>
              <a:ext uri="{28A0092B-C50C-407E-A947-70E740481C1C}">
                <a14:useLocalDpi xmlns:a14="http://schemas.microsoft.com/office/drawing/2010/main"/>
              </a:ext>
            </a:extLst>
          </a:blip>
          <a:srcRect l="12947" t="8319" r="12919" b="18118"/>
          <a:stretch/>
        </p:blipFill>
        <p:spPr>
          <a:xfrm>
            <a:off x="4697852" y="91063"/>
            <a:ext cx="1398148" cy="1387366"/>
          </a:xfrm>
          <a:prstGeom prst="rect">
            <a:avLst/>
          </a:prstGeom>
          <a:ln w="28575">
            <a:solidFill>
              <a:srgbClr val="00B050"/>
            </a:solidFill>
          </a:ln>
        </p:spPr>
      </p:pic>
      <p:pic>
        <p:nvPicPr>
          <p:cNvPr id="33" name="Picture 32" descr="A picture containing text, graphics, font, graphic design&#10;&#10;Description automatically generated">
            <a:extLst>
              <a:ext uri="{FF2B5EF4-FFF2-40B4-BE49-F238E27FC236}">
                <a16:creationId xmlns:a16="http://schemas.microsoft.com/office/drawing/2014/main" id="{0BB07CD8-9AC7-32C9-1115-AFF51A484181}"/>
              </a:ext>
            </a:extLst>
          </p:cNvPr>
          <p:cNvPicPr>
            <a:picLocks noChangeAspect="1"/>
          </p:cNvPicPr>
          <p:nvPr/>
        </p:nvPicPr>
        <p:blipFill>
          <a:blip r:embed="rId10"/>
          <a:stretch>
            <a:fillRect/>
          </a:stretch>
        </p:blipFill>
        <p:spPr>
          <a:xfrm>
            <a:off x="115615" y="0"/>
            <a:ext cx="1996966" cy="1123293"/>
          </a:xfrm>
          <a:prstGeom prst="rect">
            <a:avLst/>
          </a:prstGeom>
        </p:spPr>
      </p:pic>
      <p:sp>
        <p:nvSpPr>
          <p:cNvPr id="6" name="TextBox 5">
            <a:extLst>
              <a:ext uri="{FF2B5EF4-FFF2-40B4-BE49-F238E27FC236}">
                <a16:creationId xmlns:a16="http://schemas.microsoft.com/office/drawing/2014/main" id="{EE3BB0C8-2216-32C0-CC8B-26F39BA0F4F6}"/>
              </a:ext>
            </a:extLst>
          </p:cNvPr>
          <p:cNvSpPr txBox="1"/>
          <p:nvPr/>
        </p:nvSpPr>
        <p:spPr>
          <a:xfrm>
            <a:off x="6242277" y="192417"/>
            <a:ext cx="1616943" cy="923330"/>
          </a:xfrm>
          <a:prstGeom prst="rect">
            <a:avLst/>
          </a:prstGeom>
          <a:noFill/>
        </p:spPr>
        <p:txBody>
          <a:bodyPr wrap="square" rtlCol="0">
            <a:spAutoFit/>
          </a:bodyPr>
          <a:lstStyle/>
          <a:p>
            <a:r>
              <a:rPr lang="en-US" dirty="0">
                <a:solidFill>
                  <a:srgbClr val="1D3481"/>
                </a:solidFill>
                <a:latin typeface="Avenir Next" panose="020B0503020202020204" pitchFamily="34" charset="0"/>
              </a:rPr>
              <a:t>COSMETIC</a:t>
            </a:r>
            <a:br>
              <a:rPr lang="en-US" dirty="0">
                <a:solidFill>
                  <a:srgbClr val="1D3481"/>
                </a:solidFill>
                <a:latin typeface="Avenir Next" panose="020B0503020202020204" pitchFamily="34" charset="0"/>
              </a:rPr>
            </a:br>
            <a:r>
              <a:rPr lang="en-US" dirty="0">
                <a:solidFill>
                  <a:srgbClr val="1D3481"/>
                </a:solidFill>
                <a:latin typeface="Avenir Next" panose="020B0503020202020204" pitchFamily="34" charset="0"/>
              </a:rPr>
              <a:t>SCIENCE</a:t>
            </a:r>
          </a:p>
          <a:p>
            <a:r>
              <a:rPr lang="en-US" dirty="0">
                <a:solidFill>
                  <a:srgbClr val="1D3481"/>
                </a:solidFill>
                <a:latin typeface="Avenir Next" panose="020B0503020202020204" pitchFamily="34" charset="0"/>
              </a:rPr>
              <a:t>EDUCATION</a:t>
            </a:r>
          </a:p>
        </p:txBody>
      </p:sp>
      <p:sp>
        <p:nvSpPr>
          <p:cNvPr id="9" name="TextBox 8">
            <a:extLst>
              <a:ext uri="{FF2B5EF4-FFF2-40B4-BE49-F238E27FC236}">
                <a16:creationId xmlns:a16="http://schemas.microsoft.com/office/drawing/2014/main" id="{290EE6EA-3654-3CC2-C0E6-4A89EF92B202}"/>
              </a:ext>
            </a:extLst>
          </p:cNvPr>
          <p:cNvSpPr txBox="1"/>
          <p:nvPr/>
        </p:nvSpPr>
        <p:spPr>
          <a:xfrm>
            <a:off x="6242277" y="1044232"/>
            <a:ext cx="3974646" cy="369332"/>
          </a:xfrm>
          <a:prstGeom prst="rect">
            <a:avLst/>
          </a:prstGeom>
          <a:noFill/>
        </p:spPr>
        <p:txBody>
          <a:bodyPr wrap="square" rtlCol="0">
            <a:spAutoFit/>
          </a:bodyPr>
          <a:lstStyle/>
          <a:p>
            <a:r>
              <a:rPr lang="en-US" dirty="0">
                <a:solidFill>
                  <a:srgbClr val="1D3481"/>
                </a:solidFill>
                <a:latin typeface="Avenir Next Ultra Light" panose="020B0203020202020204" pitchFamily="34" charset="77"/>
              </a:rPr>
              <a:t>LESS THAN 10 YEARS</a:t>
            </a:r>
          </a:p>
        </p:txBody>
      </p:sp>
    </p:spTree>
    <p:extLst>
      <p:ext uri="{BB962C8B-B14F-4D97-AF65-F5344CB8AC3E}">
        <p14:creationId xmlns:p14="http://schemas.microsoft.com/office/powerpoint/2010/main" val="640477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TotalTime>
  <Words>764</Words>
  <Application>Microsoft Macintosh PowerPoint</Application>
  <PresentationFormat>Widescreen</PresentationFormat>
  <Paragraphs>73</Paragraphs>
  <Slides>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Arial</vt:lpstr>
      <vt:lpstr>Avenir Next</vt:lpstr>
      <vt:lpstr>Avenir Next Medium</vt:lpstr>
      <vt:lpstr>Avenir Next Ultra Light</vt:lpstr>
      <vt:lpstr>Calibri</vt:lpstr>
      <vt:lpstr>Calibri Light</vt:lpstr>
      <vt:lpstr>Exo</vt:lpstr>
      <vt:lpstr>Exo Light</vt:lpstr>
      <vt:lpstr>Exo Thin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D</dc:creator>
  <cp:lastModifiedBy>Marc D</cp:lastModifiedBy>
  <cp:revision>8</cp:revision>
  <dcterms:created xsi:type="dcterms:W3CDTF">2023-05-29T18:56:21Z</dcterms:created>
  <dcterms:modified xsi:type="dcterms:W3CDTF">2023-06-01T15:22:11Z</dcterms:modified>
</cp:coreProperties>
</file>