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965" r:id="rId2"/>
  </p:sldMasterIdLst>
  <p:notesMasterIdLst>
    <p:notesMasterId r:id="rId13"/>
  </p:notesMasterIdLst>
  <p:sldIdLst>
    <p:sldId id="257" r:id="rId3"/>
    <p:sldId id="267" r:id="rId4"/>
    <p:sldId id="260" r:id="rId5"/>
    <p:sldId id="261" r:id="rId6"/>
    <p:sldId id="281" r:id="rId7"/>
    <p:sldId id="300" r:id="rId8"/>
    <p:sldId id="302" r:id="rId9"/>
    <p:sldId id="262" r:id="rId10"/>
    <p:sldId id="264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Playfair Display" panose="00000500000000000000" pitchFamily="2" charset="0"/>
      <p:regular r:id="rId30"/>
      <p:bold r:id="rId31"/>
      <p:italic r:id="rId32"/>
      <p:boldItalic r:id="rId33"/>
    </p:embeddedFont>
    <p:embeddedFont>
      <p:font typeface="Poppins" panose="00000500000000000000" pitchFamily="2" charset="0"/>
      <p:regular r:id="rId34"/>
      <p:bold r:id="rId35"/>
      <p:italic r:id="rId36"/>
      <p:boldItalic r:id="rId37"/>
    </p:embeddedFont>
    <p:embeddedFont>
      <p:font typeface="Poppins Medium" panose="00000600000000000000" pitchFamily="2" charset="0"/>
      <p:regular r:id="rId38"/>
      <p:italic r:id="rId39"/>
    </p:embeddedFont>
    <p:embeddedFont>
      <p:font typeface="Poppins Medium 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A6391-D2AA-45E7-8575-F380D5A5210D}" v="1" dt="2023-01-30T22:00:13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0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46" Type="http://schemas.microsoft.com/office/2015/10/relationships/revisionInfo" Target="revisionInfo.xml"/><Relationship Id="rId20" Type="http://schemas.openxmlformats.org/officeDocument/2006/relationships/font" Target="fonts/font7.fntdata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Fryer" userId="1dc340e0-67a1-4c28-8e0d-493c02dee32e" providerId="ADAL" clId="{1B9A6391-D2AA-45E7-8575-F380D5A5210D}"/>
    <pc:docChg chg="undo redo custSel modSld">
      <pc:chgData name="Lisa Fryer" userId="1dc340e0-67a1-4c28-8e0d-493c02dee32e" providerId="ADAL" clId="{1B9A6391-D2AA-45E7-8575-F380D5A5210D}" dt="2023-01-30T22:01:37.740" v="17" actId="1076"/>
      <pc:docMkLst>
        <pc:docMk/>
      </pc:docMkLst>
      <pc:sldChg chg="addSp modSp mod">
        <pc:chgData name="Lisa Fryer" userId="1dc340e0-67a1-4c28-8e0d-493c02dee32e" providerId="ADAL" clId="{1B9A6391-D2AA-45E7-8575-F380D5A5210D}" dt="2023-01-30T22:01:37.740" v="17" actId="1076"/>
        <pc:sldMkLst>
          <pc:docMk/>
          <pc:sldMk cId="0" sldId="264"/>
        </pc:sldMkLst>
        <pc:spChg chg="mod">
          <ac:chgData name="Lisa Fryer" userId="1dc340e0-67a1-4c28-8e0d-493c02dee32e" providerId="ADAL" clId="{1B9A6391-D2AA-45E7-8575-F380D5A5210D}" dt="2023-01-30T22:01:29.356" v="15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Lisa Fryer" userId="1dc340e0-67a1-4c28-8e0d-493c02dee32e" providerId="ADAL" clId="{1B9A6391-D2AA-45E7-8575-F380D5A5210D}" dt="2023-01-30T22:01:34.366" v="16" actId="1076"/>
          <ac:spMkLst>
            <pc:docMk/>
            <pc:sldMk cId="0" sldId="264"/>
            <ac:spMk id="5" creationId="{00000000-0000-0000-0000-000000000000}"/>
          </ac:spMkLst>
        </pc:spChg>
        <pc:spChg chg="add mod">
          <ac:chgData name="Lisa Fryer" userId="1dc340e0-67a1-4c28-8e0d-493c02dee32e" providerId="ADAL" clId="{1B9A6391-D2AA-45E7-8575-F380D5A5210D}" dt="2023-01-30T22:01:37.740" v="17" actId="1076"/>
          <ac:spMkLst>
            <pc:docMk/>
            <pc:sldMk cId="0" sldId="264"/>
            <ac:spMk id="12" creationId="{ADA47391-260F-41AB-B81A-A3BD6D0E89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FDC95-1744-4380-AF5E-3D78EF6DA72F}" type="datetimeFigureOut">
              <a:rPr lang="en-CA" smtClean="0"/>
              <a:t>2023-01-30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03E39-4317-4C3E-A999-59F053054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84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94995" y="4387122"/>
            <a:ext cx="5560041" cy="4156227"/>
          </a:xfrm>
          <a:prstGeom prst="rect">
            <a:avLst/>
          </a:prstGeom>
          <a:noFill/>
          <a:ln>
            <a:noFill/>
          </a:ln>
        </p:spPr>
        <p:txBody>
          <a:bodyPr lIns="82986" tIns="82986" rIns="82986" bIns="82986" anchor="t" anchorCtr="0">
            <a:noAutofit/>
          </a:bodyPr>
          <a:lstStyle/>
          <a:p>
            <a:pPr>
              <a:buSzPct val="25000"/>
            </a:pPr>
            <a:endParaRPr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e Values Locked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185701" y="1303021"/>
            <a:ext cx="7590526" cy="7073566"/>
            <a:chOff x="578562" y="252252"/>
            <a:chExt cx="3795263" cy="3536783"/>
          </a:xfrm>
        </p:grpSpPr>
        <p:cxnSp>
          <p:nvCxnSpPr>
            <p:cNvPr id="34" name="Shape 34"/>
            <p:cNvCxnSpPr/>
            <p:nvPr userDrawn="1"/>
          </p:nvCxnSpPr>
          <p:spPr>
            <a:xfrm>
              <a:off x="680994" y="1581150"/>
              <a:ext cx="3440950" cy="0"/>
            </a:xfrm>
            <a:prstGeom prst="straightConnector1">
              <a:avLst/>
            </a:prstGeom>
            <a:noFill/>
            <a:ln w="1270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Title 1"/>
            <p:cNvSpPr txBox="1">
              <a:spLocks/>
            </p:cNvSpPr>
            <p:nvPr userDrawn="1"/>
          </p:nvSpPr>
          <p:spPr>
            <a:xfrm>
              <a:off x="578562" y="252252"/>
              <a:ext cx="2976040" cy="64309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685800" rtl="0" eaLnBrk="1" latinLnBrk="0" hangingPunct="1">
                <a:spcBef>
                  <a:spcPct val="0"/>
                </a:spcBef>
                <a:buNone/>
                <a:defRPr sz="27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50" charset="0"/>
                  <a:ea typeface="+mj-ea"/>
                  <a:cs typeface="+mj-cs"/>
                </a:defRPr>
              </a:lvl1pPr>
            </a:lstStyle>
            <a:p>
              <a:pPr marR="0" algn="l" defTabSz="13716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732C"/>
                </a:buClr>
                <a:buSzPct val="25000"/>
                <a:buFont typeface="Montserrat"/>
                <a:buNone/>
              </a:pPr>
              <a:r>
                <a:rPr lang="en-US" sz="8800" b="1" i="0" u="none" strike="noStrike" kern="1200" cap="none" dirty="0">
                  <a:solidFill>
                    <a:srgbClr val="F47937"/>
                  </a:solidFill>
                  <a:latin typeface="Poppins" panose="00000500000000000000" pitchFamily="2" charset="0"/>
                  <a:ea typeface="Montserrat"/>
                  <a:cs typeface="Poppins" panose="00000500000000000000" pitchFamily="2" charset="0"/>
                  <a:sym typeface="Arial"/>
                </a:rPr>
                <a:t>QUADRA:</a:t>
              </a:r>
            </a:p>
          </p:txBody>
        </p:sp>
        <p:sp>
          <p:nvSpPr>
            <p:cNvPr id="17" name="Title 1"/>
            <p:cNvSpPr txBox="1">
              <a:spLocks/>
            </p:cNvSpPr>
            <p:nvPr userDrawn="1"/>
          </p:nvSpPr>
          <p:spPr>
            <a:xfrm>
              <a:off x="592850" y="1072772"/>
              <a:ext cx="3299253" cy="55955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685800" rtl="0" eaLnBrk="1" latinLnBrk="0" hangingPunct="1">
                <a:spcBef>
                  <a:spcPct val="0"/>
                </a:spcBef>
                <a:buNone/>
                <a:defRPr sz="27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50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13716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ct val="25000"/>
                <a:buFont typeface="Montserrat"/>
                <a:buNone/>
              </a:pPr>
              <a:r>
                <a:rPr lang="en-US" sz="5600" b="1" i="0" u="none" strike="noStrike" kern="1200" cap="none" dirty="0">
                  <a:solidFill>
                    <a:srgbClr val="FFFFFF"/>
                  </a:solidFill>
                  <a:latin typeface="Poppins" panose="00000500000000000000" pitchFamily="2" charset="0"/>
                  <a:ea typeface="Montserrat"/>
                  <a:cs typeface="Poppins" panose="00000500000000000000" pitchFamily="2" charset="0"/>
                  <a:sym typeface="Arial"/>
                </a:rPr>
                <a:t>CORE VALUES</a:t>
              </a:r>
            </a:p>
          </p:txBody>
        </p:sp>
        <p:sp>
          <p:nvSpPr>
            <p:cNvPr id="18" name="Title 1"/>
            <p:cNvSpPr txBox="1">
              <a:spLocks/>
            </p:cNvSpPr>
            <p:nvPr userDrawn="1"/>
          </p:nvSpPr>
          <p:spPr>
            <a:xfrm>
              <a:off x="592850" y="1741864"/>
              <a:ext cx="3780975" cy="204717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685800" rtl="0" eaLnBrk="1" latinLnBrk="0" hangingPunct="1">
                <a:spcBef>
                  <a:spcPct val="0"/>
                </a:spcBef>
                <a:buNone/>
                <a:defRPr sz="27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50" charset="0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  <a:buClr>
                  <a:srgbClr val="434343"/>
                </a:buClr>
                <a:buSzPct val="25000"/>
                <a:buFont typeface="Montserrat"/>
                <a:buNone/>
              </a:pPr>
              <a:r>
                <a:rPr lang="en-CA" sz="4800" b="1" dirty="0">
                  <a:solidFill>
                    <a:srgbClr val="FFFFFF"/>
                  </a:solidFill>
                  <a:latin typeface="Poppins" panose="00000500000000000000" pitchFamily="2" charset="0"/>
                  <a:ea typeface="Montserrat"/>
                  <a:cs typeface="Poppins" panose="00000500000000000000" pitchFamily="2" charset="0"/>
                  <a:sym typeface="Montserrat"/>
                </a:rPr>
                <a:t>An integral part of our culture and decision making...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38" y="1303020"/>
            <a:ext cx="7680960" cy="768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6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00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Poppins" panose="00000500000000000000" pitchFamily="50" charset="0"/>
          <a:ea typeface="+mj-ea"/>
          <a:cs typeface="Poppins" panose="00000500000000000000" pitchFamily="50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1pPr>
      <a:lvl2pPr marL="6000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anose="00000500000000000000" pitchFamily="50" charset="0"/>
          <a:ea typeface="+mn-ea"/>
          <a:cs typeface="Poppins" panose="00000500000000000000" pitchFamily="50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900" b="10724"/>
          <a:stretch>
            <a:fillRect/>
          </a:stretch>
        </p:blipFill>
        <p:spPr>
          <a:xfrm>
            <a:off x="0" y="-33867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10670" y="4328129"/>
            <a:ext cx="5466660" cy="1630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C5A45C-E21A-46AC-90B8-EC862B0FDC86}"/>
              </a:ext>
            </a:extLst>
          </p:cNvPr>
          <p:cNvSpPr txBox="1"/>
          <p:nvPr/>
        </p:nvSpPr>
        <p:spPr>
          <a:xfrm>
            <a:off x="2286000" y="6634541"/>
            <a:ext cx="14859000" cy="3108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34" dirty="0">
                <a:solidFill>
                  <a:srgbClr val="004AA8"/>
                </a:solidFill>
                <a:latin typeface="Poppins Medium Bold"/>
              </a:rPr>
              <a:t>CANADIAN COSMETICS CLUSTER </a:t>
            </a:r>
          </a:p>
          <a:p>
            <a:pPr algn="ctr"/>
            <a:r>
              <a:rPr lang="en-US" sz="6534" dirty="0">
                <a:solidFill>
                  <a:srgbClr val="004AA8"/>
                </a:solidFill>
                <a:latin typeface="Poppins Medium Bold"/>
              </a:rPr>
              <a:t>INNOVATION NIGHT</a:t>
            </a:r>
          </a:p>
          <a:p>
            <a:pPr algn="ctr"/>
            <a:r>
              <a:rPr lang="en-US" sz="6534" dirty="0">
                <a:solidFill>
                  <a:srgbClr val="004AA8"/>
                </a:solidFill>
                <a:latin typeface="Poppins Medium Bold"/>
              </a:rPr>
              <a:t>JANUARY 31, 2023</a:t>
            </a:r>
            <a:endParaRPr lang="en-CA" sz="6534" dirty="0">
              <a:solidFill>
                <a:srgbClr val="004AA8"/>
              </a:solidFill>
              <a:latin typeface="Poppins Medium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17629" y="1406387"/>
            <a:ext cx="6652742" cy="7474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94282" y="8793282"/>
            <a:ext cx="930037" cy="9300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51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94282" y="8793282"/>
            <a:ext cx="930037" cy="9300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2287" y="9607101"/>
            <a:ext cx="6134100" cy="232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</a:pPr>
            <a:r>
              <a:rPr lang="en-US" sz="1384" spc="49" dirty="0">
                <a:solidFill>
                  <a:srgbClr val="004AA8"/>
                </a:solidFill>
                <a:latin typeface="Poppins Medium"/>
              </a:rPr>
              <a:t>COSMETICS INNOVATION NIGHT JANUARY 31ST,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CD5F7-AA4A-4D55-8849-5DAF9D828D3A}"/>
              </a:ext>
            </a:extLst>
          </p:cNvPr>
          <p:cNvSpPr txBox="1"/>
          <p:nvPr/>
        </p:nvSpPr>
        <p:spPr>
          <a:xfrm>
            <a:off x="3545838" y="6285222"/>
            <a:ext cx="111963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CA" sz="3600" b="1" dirty="0">
                <a:solidFill>
                  <a:srgbClr val="004AA8"/>
                </a:solidFill>
                <a:latin typeface="Poppins"/>
              </a:rPr>
              <a:t>Beauty Rx </a:t>
            </a:r>
            <a:r>
              <a:rPr lang="en-CA" sz="3600" dirty="0">
                <a:solidFill>
                  <a:srgbClr val="004AA8"/>
                </a:solidFill>
                <a:latin typeface="Poppins"/>
              </a:rPr>
              <a:t>: Proof behind claims</a:t>
            </a:r>
          </a:p>
          <a:p>
            <a:pPr fontAlgn="base"/>
            <a:endParaRPr lang="en-CA" sz="3600" dirty="0">
              <a:solidFill>
                <a:srgbClr val="004AA8"/>
              </a:solidFill>
              <a:latin typeface="Poppins"/>
            </a:endParaRPr>
          </a:p>
          <a:p>
            <a:pPr fontAlgn="base"/>
            <a:r>
              <a:rPr lang="en-CA" sz="3600" b="1" dirty="0">
                <a:solidFill>
                  <a:srgbClr val="004AA8"/>
                </a:solidFill>
                <a:latin typeface="Poppins"/>
              </a:rPr>
              <a:t>Evolved Self-Care </a:t>
            </a:r>
            <a:r>
              <a:rPr lang="en-CA" sz="3600" dirty="0">
                <a:solidFill>
                  <a:srgbClr val="004AA8"/>
                </a:solidFill>
                <a:latin typeface="Poppins"/>
              </a:rPr>
              <a:t>: Wellness for every life stage</a:t>
            </a:r>
          </a:p>
          <a:p>
            <a:pPr fontAlgn="base"/>
            <a:endParaRPr lang="en-CA" sz="3600" dirty="0">
              <a:solidFill>
                <a:srgbClr val="004AA8"/>
              </a:solidFill>
              <a:latin typeface="Poppins"/>
            </a:endParaRPr>
          </a:p>
          <a:p>
            <a:pPr fontAlgn="base"/>
            <a:r>
              <a:rPr lang="en-CA" sz="3600" b="1" dirty="0">
                <a:solidFill>
                  <a:srgbClr val="004AA8"/>
                </a:solidFill>
                <a:latin typeface="Poppins"/>
              </a:rPr>
              <a:t>New Rules </a:t>
            </a:r>
            <a:r>
              <a:rPr lang="en-CA" sz="3600" dirty="0">
                <a:solidFill>
                  <a:srgbClr val="004AA8"/>
                </a:solidFill>
                <a:latin typeface="Poppins"/>
              </a:rPr>
              <a:t>:  Playfulness, experimentation &amp; DIY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183E5-CF37-4FCD-927F-689A20DCEBCA}"/>
              </a:ext>
            </a:extLst>
          </p:cNvPr>
          <p:cNvSpPr txBox="1"/>
          <p:nvPr/>
        </p:nvSpPr>
        <p:spPr>
          <a:xfrm>
            <a:off x="3835972" y="3122826"/>
            <a:ext cx="10616039" cy="20418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fontAlgn="base"/>
            <a:endParaRPr lang="en-CA" sz="3600" dirty="0">
              <a:solidFill>
                <a:srgbClr val="33333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fontAlgn="base"/>
            <a:r>
              <a:rPr lang="en-CA" sz="3134" dirty="0">
                <a:solidFill>
                  <a:srgbClr val="004AA8"/>
                </a:solidFill>
                <a:latin typeface="Poppins"/>
              </a:rPr>
              <a:t>Foundational consumer behaviours centred around sustainability, value, wellbeing and experiences.</a:t>
            </a:r>
          </a:p>
          <a:p>
            <a:pPr algn="ctr" fontAlgn="base"/>
            <a:r>
              <a:rPr lang="en-CA" sz="2400" dirty="0">
                <a:solidFill>
                  <a:srgbClr val="004AA8"/>
                </a:solidFill>
                <a:latin typeface="Poppins"/>
              </a:rPr>
              <a:t>*MINTEL 2023 Global Beauty and Personal Care Trends</a:t>
            </a:r>
          </a:p>
        </p:txBody>
      </p:sp>
      <p:pic>
        <p:nvPicPr>
          <p:cNvPr id="1026" name="Picture 2" descr="Testimonial #1 – Dance Classes For Adults Coquitlam">
            <a:extLst>
              <a:ext uri="{FF2B5EF4-FFF2-40B4-BE49-F238E27FC236}">
                <a16:creationId xmlns:a16="http://schemas.microsoft.com/office/drawing/2014/main" id="{C1306628-4139-4375-9FB9-81E1B51A8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4" b="12315"/>
          <a:stretch/>
        </p:blipFill>
        <p:spPr bwMode="auto">
          <a:xfrm>
            <a:off x="8072437" y="2002271"/>
            <a:ext cx="2143125" cy="16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1C5D23CC-86C0-4CD0-B6D2-3EE3171DAF4A}"/>
              </a:ext>
            </a:extLst>
          </p:cNvPr>
          <p:cNvSpPr txBox="1"/>
          <p:nvPr/>
        </p:nvSpPr>
        <p:spPr>
          <a:xfrm>
            <a:off x="4186329" y="557439"/>
            <a:ext cx="9915324" cy="1109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7"/>
              </a:lnSpc>
              <a:spcBef>
                <a:spcPct val="0"/>
              </a:spcBef>
            </a:pPr>
            <a:r>
              <a:rPr lang="en-US" sz="6534" dirty="0">
                <a:solidFill>
                  <a:srgbClr val="004AA8"/>
                </a:solidFill>
                <a:latin typeface="Poppins Medium Bold"/>
              </a:rPr>
              <a:t>INNOVATION: TRENDS*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29B5077-D123-4FBA-81B4-A3283CC9B31A}"/>
              </a:ext>
            </a:extLst>
          </p:cNvPr>
          <p:cNvSpPr/>
          <p:nvPr/>
        </p:nvSpPr>
        <p:spPr>
          <a:xfrm>
            <a:off x="2126030" y="8156635"/>
            <a:ext cx="1212305" cy="12732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RULES</a:t>
            </a:r>
            <a:endParaRPr lang="en-CA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037D825-F605-4139-866B-EA1C57A06302}"/>
              </a:ext>
            </a:extLst>
          </p:cNvPr>
          <p:cNvSpPr/>
          <p:nvPr/>
        </p:nvSpPr>
        <p:spPr>
          <a:xfrm>
            <a:off x="2126031" y="7015392"/>
            <a:ext cx="1212305" cy="12732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EVOLVED SELF-CARE</a:t>
            </a:r>
            <a:endParaRPr lang="en-CA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764F6DA-678F-491A-85A4-EFFB693A3CD0}"/>
              </a:ext>
            </a:extLst>
          </p:cNvPr>
          <p:cNvSpPr/>
          <p:nvPr/>
        </p:nvSpPr>
        <p:spPr>
          <a:xfrm>
            <a:off x="2126031" y="5872438"/>
            <a:ext cx="1212305" cy="12732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BEAUTY RX</a:t>
            </a:r>
            <a:endParaRPr lang="en-CA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94282" y="8793282"/>
            <a:ext cx="930037" cy="93003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472735"/>
            <a:ext cx="4498588" cy="25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</a:pPr>
            <a:r>
              <a:rPr lang="en-US" sz="1384" spc="49">
                <a:solidFill>
                  <a:srgbClr val="004AA8"/>
                </a:solidFill>
                <a:latin typeface="Poppins Medium"/>
              </a:rPr>
              <a:t>COSMETICS NIGHT OUT   SEPTEMBER 15TH, 2022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54735" y="828675"/>
            <a:ext cx="10576917" cy="1293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 spc="259" dirty="0">
                <a:solidFill>
                  <a:srgbClr val="004AA8"/>
                </a:solidFill>
                <a:latin typeface="Poppins Medium Bold"/>
              </a:rPr>
              <a:t>PRODUCT HIGHLIGHTS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75611" y="6768114"/>
            <a:ext cx="4946165" cy="16097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715182" y="7018154"/>
            <a:ext cx="3762595" cy="1109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D91410-1C0D-4953-BA1C-4620EBF55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571" y="3503669"/>
            <a:ext cx="6508246" cy="16097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8D276B-4678-4244-B910-411E2A328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5800" y="2857053"/>
            <a:ext cx="3598022" cy="2890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25F3936A-A838-31A9-5E3E-EFC106073C5F}"/>
              </a:ext>
            </a:extLst>
          </p:cNvPr>
          <p:cNvSpPr txBox="1"/>
          <p:nvPr/>
        </p:nvSpPr>
        <p:spPr>
          <a:xfrm>
            <a:off x="0" y="2849590"/>
            <a:ext cx="6407940" cy="507831"/>
          </a:xfrm>
          <a:prstGeom prst="rect">
            <a:avLst/>
          </a:prstGeom>
          <a:solidFill>
            <a:srgbClr val="EECDAD"/>
          </a:solidFill>
        </p:spPr>
        <p:txBody>
          <a:bodyPr wrap="square" rtlCol="0">
            <a:spAutoFit/>
          </a:bodyPr>
          <a:lstStyle/>
          <a:p>
            <a:endParaRPr lang="en-GB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223DC3-D1B9-0AA5-743B-F5C6D4F0CB43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125DDF8-5EE5-17A5-61BD-1FDC2821A0C2}"/>
              </a:ext>
            </a:extLst>
          </p:cNvPr>
          <p:cNvSpPr txBox="1"/>
          <p:nvPr/>
        </p:nvSpPr>
        <p:spPr>
          <a:xfrm>
            <a:off x="12731037" y="3820876"/>
            <a:ext cx="4556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91%</a:t>
            </a:r>
            <a:r>
              <a:rPr lang="en-GB" sz="2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natural derived content</a:t>
            </a:r>
          </a:p>
          <a:p>
            <a:r>
              <a:rPr lang="en-GB" sz="2400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(ISO 16128)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DE47EB6-D9A9-2787-7B36-BDE0C7808F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6028" y="3778680"/>
            <a:ext cx="795009" cy="795009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A2780B43-EFCC-4DDD-F5BA-8823F1AE25DC}"/>
              </a:ext>
            </a:extLst>
          </p:cNvPr>
          <p:cNvSpPr/>
          <p:nvPr/>
        </p:nvSpPr>
        <p:spPr>
          <a:xfrm>
            <a:off x="11970665" y="3854931"/>
            <a:ext cx="702000" cy="70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bg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D6CA9EB-085D-DC7D-9E87-04D1B0B596BD}"/>
              </a:ext>
            </a:extLst>
          </p:cNvPr>
          <p:cNvSpPr txBox="1"/>
          <p:nvPr/>
        </p:nvSpPr>
        <p:spPr>
          <a:xfrm>
            <a:off x="12731037" y="5162587"/>
            <a:ext cx="387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China compliant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68B3E33-7D6C-7BFA-B887-552DE03E45E6}"/>
              </a:ext>
            </a:extLst>
          </p:cNvPr>
          <p:cNvSpPr/>
          <p:nvPr/>
        </p:nvSpPr>
        <p:spPr>
          <a:xfrm>
            <a:off x="11970663" y="5055231"/>
            <a:ext cx="702000" cy="70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bg1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59E8443-6775-2A10-A252-43A5930EBB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3499" y="5148338"/>
            <a:ext cx="536328" cy="53632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67C2871-BD77-2ACD-F153-58AABBF1B4AC}"/>
              </a:ext>
            </a:extLst>
          </p:cNvPr>
          <p:cNvSpPr txBox="1"/>
          <p:nvPr/>
        </p:nvSpPr>
        <p:spPr>
          <a:xfrm>
            <a:off x="717947" y="8485703"/>
            <a:ext cx="16852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INCI: </a:t>
            </a:r>
            <a:r>
              <a:rPr lang="fr-FR" sz="4200" dirty="0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Castor </a:t>
            </a:r>
            <a:r>
              <a:rPr lang="fr-FR" sz="4200" dirty="0" err="1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Oil</a:t>
            </a:r>
            <a:r>
              <a:rPr lang="fr-FR" sz="4200" dirty="0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/IPDI </a:t>
            </a:r>
            <a:r>
              <a:rPr lang="fr-FR" sz="4200" dirty="0" err="1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Copolymer</a:t>
            </a:r>
            <a:r>
              <a:rPr lang="fr-FR" sz="4200" dirty="0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(and) </a:t>
            </a:r>
            <a:r>
              <a:rPr lang="fr-FR" sz="4200" dirty="0" err="1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Caprylic</a:t>
            </a:r>
            <a:r>
              <a:rPr lang="fr-FR" sz="4200" dirty="0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/</a:t>
            </a:r>
            <a:r>
              <a:rPr lang="fr-FR" sz="4200" dirty="0" err="1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Capric</a:t>
            </a:r>
            <a:r>
              <a:rPr lang="fr-FR" sz="4200" dirty="0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fr-FR" sz="4200" dirty="0" err="1">
                <a:solidFill>
                  <a:schemeClr val="tx2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Triglyceride</a:t>
            </a:r>
            <a:endParaRPr lang="en-GB" sz="4200" dirty="0">
              <a:solidFill>
                <a:schemeClr val="tx2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7CBA7BB-F088-29A2-7202-B1B5BA6C6061}"/>
              </a:ext>
            </a:extLst>
          </p:cNvPr>
          <p:cNvSpPr txBox="1"/>
          <p:nvPr/>
        </p:nvSpPr>
        <p:spPr>
          <a:xfrm>
            <a:off x="1000498" y="3793076"/>
            <a:ext cx="500051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Gels polar to medium polar oils</a:t>
            </a:r>
          </a:p>
          <a:p>
            <a:pPr defTabSz="685800">
              <a:defRPr/>
            </a:pP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Leads to very transparent and strong gels</a:t>
            </a:r>
          </a:p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High suspending ability</a:t>
            </a:r>
            <a:endParaRPr lang="en-GB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50755CB-B55B-9C4B-DE89-6E1DB62D4A87}"/>
              </a:ext>
            </a:extLst>
          </p:cNvPr>
          <p:cNvSpPr txBox="1"/>
          <p:nvPr/>
        </p:nvSpPr>
        <p:spPr>
          <a:xfrm>
            <a:off x="12731037" y="6254903"/>
            <a:ext cx="387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Process at 100°C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28EDE501-6555-4370-AF64-01C7342292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8862" y="6188324"/>
            <a:ext cx="657363" cy="6573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1E8777-BA9A-D8C5-AA4E-FA5B8ED11D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16300"/>
          <a:stretch/>
        </p:blipFill>
        <p:spPr>
          <a:xfrm>
            <a:off x="6522419" y="2849590"/>
            <a:ext cx="4944551" cy="4917101"/>
          </a:xfrm>
          <a:prstGeom prst="rect">
            <a:avLst/>
          </a:prstGeom>
        </p:spPr>
      </p:pic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8D77D0EC-AA42-45F9-9404-68E6AAE83A91}"/>
              </a:ext>
            </a:extLst>
          </p:cNvPr>
          <p:cNvSpPr/>
          <p:nvPr/>
        </p:nvSpPr>
        <p:spPr>
          <a:xfrm>
            <a:off x="717947" y="610245"/>
            <a:ext cx="1568053" cy="148079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RULES</a:t>
            </a:r>
            <a:endParaRPr lang="en-CA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EB74572-A694-3B43-5DF5-0064FDB15145}"/>
              </a:ext>
            </a:extLst>
          </p:cNvPr>
          <p:cNvSpPr txBox="1"/>
          <p:nvPr/>
        </p:nvSpPr>
        <p:spPr>
          <a:xfrm>
            <a:off x="5109442" y="1202182"/>
            <a:ext cx="806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tx2">
                    <a:lumMod val="75000"/>
                  </a:schemeClr>
                </a:solidFill>
                <a:latin typeface="Playfair Display" pitchFamily="2" charset="0"/>
              </a:rPr>
              <a:t>ESTOGEL® 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EF6CD-A60F-44CC-96CE-3638CB7DE9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6400" y="472052"/>
            <a:ext cx="4769095" cy="11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25F3936A-A838-31A9-5E3E-EFC106073C5F}"/>
              </a:ext>
            </a:extLst>
          </p:cNvPr>
          <p:cNvSpPr txBox="1"/>
          <p:nvPr/>
        </p:nvSpPr>
        <p:spPr>
          <a:xfrm>
            <a:off x="0" y="2849590"/>
            <a:ext cx="6407940" cy="507831"/>
          </a:xfrm>
          <a:prstGeom prst="rect">
            <a:avLst/>
          </a:prstGeom>
          <a:solidFill>
            <a:srgbClr val="EECDAD"/>
          </a:solidFill>
        </p:spPr>
        <p:txBody>
          <a:bodyPr wrap="square" rtlCol="0">
            <a:spAutoFit/>
          </a:bodyPr>
          <a:lstStyle/>
          <a:p>
            <a:endParaRPr lang="en-GB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223DC3-D1B9-0AA5-743B-F5C6D4F0CB43}"/>
              </a:ext>
            </a:extLst>
          </p:cNvPr>
          <p:cNvSpPr/>
          <p:nvPr/>
        </p:nvSpPr>
        <p:spPr>
          <a:xfrm>
            <a:off x="9227132" y="0"/>
            <a:ext cx="906086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125DDF8-5EE5-17A5-61BD-1FDC2821A0C2}"/>
              </a:ext>
            </a:extLst>
          </p:cNvPr>
          <p:cNvSpPr txBox="1"/>
          <p:nvPr/>
        </p:nvSpPr>
        <p:spPr>
          <a:xfrm>
            <a:off x="12731037" y="3820876"/>
            <a:ext cx="4556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100%</a:t>
            </a:r>
            <a:r>
              <a:rPr lang="en-GB" sz="2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natural derived content</a:t>
            </a:r>
          </a:p>
          <a:p>
            <a:r>
              <a:rPr lang="en-GB" sz="2400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(ISO 16128)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DE47EB6-D9A9-2787-7B36-BDE0C7808F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6028" y="3778680"/>
            <a:ext cx="795009" cy="795009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A2780B43-EFCC-4DDD-F5BA-8823F1AE25DC}"/>
              </a:ext>
            </a:extLst>
          </p:cNvPr>
          <p:cNvSpPr/>
          <p:nvPr/>
        </p:nvSpPr>
        <p:spPr>
          <a:xfrm>
            <a:off x="11970665" y="3854931"/>
            <a:ext cx="702000" cy="70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bg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CB781D-6E6A-D192-8F71-3502C26D08CF}"/>
              </a:ext>
            </a:extLst>
          </p:cNvPr>
          <p:cNvSpPr txBox="1"/>
          <p:nvPr/>
        </p:nvSpPr>
        <p:spPr>
          <a:xfrm>
            <a:off x="12731037" y="4801498"/>
            <a:ext cx="387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COSMOS certified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6D3D7B3-E539-8DE8-CCD4-39FAE4A40DD8}"/>
              </a:ext>
            </a:extLst>
          </p:cNvPr>
          <p:cNvSpPr/>
          <p:nvPr/>
        </p:nvSpPr>
        <p:spPr>
          <a:xfrm>
            <a:off x="11970663" y="4694142"/>
            <a:ext cx="702000" cy="70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bg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D6CA9EB-085D-DC7D-9E87-04D1B0B596BD}"/>
              </a:ext>
            </a:extLst>
          </p:cNvPr>
          <p:cNvSpPr txBox="1"/>
          <p:nvPr/>
        </p:nvSpPr>
        <p:spPr>
          <a:xfrm>
            <a:off x="12731037" y="5624462"/>
            <a:ext cx="387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China compliant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68B3E33-7D6C-7BFA-B887-552DE03E45E6}"/>
              </a:ext>
            </a:extLst>
          </p:cNvPr>
          <p:cNvSpPr/>
          <p:nvPr/>
        </p:nvSpPr>
        <p:spPr>
          <a:xfrm>
            <a:off x="11970663" y="5517107"/>
            <a:ext cx="702000" cy="70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>
              <a:solidFill>
                <a:schemeClr val="bg1"/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59E8443-6775-2A10-A252-43A5930EBB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3499" y="5610213"/>
            <a:ext cx="536328" cy="53632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4EE8B78-C9E8-3FBE-A61B-11755B1FA7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9370" y="4809971"/>
            <a:ext cx="504587" cy="50458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67C2871-BD77-2ACD-F153-58AABBF1B4AC}"/>
              </a:ext>
            </a:extLst>
          </p:cNvPr>
          <p:cNvSpPr txBox="1"/>
          <p:nvPr/>
        </p:nvSpPr>
        <p:spPr>
          <a:xfrm>
            <a:off x="717947" y="8472749"/>
            <a:ext cx="16852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>
                <a:solidFill>
                  <a:schemeClr val="accent6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INCI: </a:t>
            </a:r>
            <a:r>
              <a:rPr lang="fr-FR" sz="4200" dirty="0" err="1">
                <a:solidFill>
                  <a:schemeClr val="accent6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Hydrogenated</a:t>
            </a:r>
            <a:r>
              <a:rPr lang="fr-FR" sz="4200" dirty="0">
                <a:solidFill>
                  <a:schemeClr val="accent6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Castor </a:t>
            </a:r>
            <a:r>
              <a:rPr lang="fr-FR" sz="4200" dirty="0" err="1">
                <a:solidFill>
                  <a:schemeClr val="accent6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Oil</a:t>
            </a:r>
            <a:r>
              <a:rPr lang="fr-FR" sz="4200" dirty="0">
                <a:solidFill>
                  <a:schemeClr val="accent6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/</a:t>
            </a:r>
            <a:r>
              <a:rPr lang="fr-FR" sz="4200" dirty="0" err="1">
                <a:solidFill>
                  <a:schemeClr val="accent6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Sebacic</a:t>
            </a:r>
            <a:r>
              <a:rPr lang="fr-FR" sz="4200" dirty="0">
                <a:solidFill>
                  <a:schemeClr val="accent6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Acid </a:t>
            </a:r>
            <a:r>
              <a:rPr lang="fr-FR" sz="4200" dirty="0" err="1">
                <a:solidFill>
                  <a:schemeClr val="accent6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Copolymer</a:t>
            </a:r>
            <a:endParaRPr lang="en-GB" sz="4200" dirty="0">
              <a:solidFill>
                <a:schemeClr val="accent6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7CBA7BB-F088-29A2-7202-B1B5BA6C6061}"/>
              </a:ext>
            </a:extLst>
          </p:cNvPr>
          <p:cNvSpPr txBox="1"/>
          <p:nvPr/>
        </p:nvSpPr>
        <p:spPr>
          <a:xfrm>
            <a:off x="1000498" y="3793076"/>
            <a:ext cx="500051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Gels oils with different polarities (polar to </a:t>
            </a:r>
            <a:r>
              <a:rPr lang="en-GB" sz="2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apolar</a:t>
            </a:r>
            <a:r>
              <a:rPr lang="en-GB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  <a:p>
            <a:pPr defTabSz="685800">
              <a:defRPr/>
            </a:pP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Leads to very transparent gel that can flow</a:t>
            </a:r>
          </a:p>
          <a:p>
            <a:pPr defTabSz="685800">
              <a:defRPr/>
            </a:pP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High suspending ability</a:t>
            </a:r>
            <a:endParaRPr lang="en-GB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50755CB-B55B-9C4B-DE89-6E1DB62D4A87}"/>
              </a:ext>
            </a:extLst>
          </p:cNvPr>
          <p:cNvSpPr txBox="1"/>
          <p:nvPr/>
        </p:nvSpPr>
        <p:spPr>
          <a:xfrm>
            <a:off x="12731037" y="6450854"/>
            <a:ext cx="387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Process at 80°C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28EDE501-6555-4370-AF64-01C734229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8862" y="6384275"/>
            <a:ext cx="657363" cy="657363"/>
          </a:xfrm>
          <a:prstGeom prst="rect">
            <a:avLst/>
          </a:prstGeom>
        </p:spPr>
      </p:pic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920136B6-B7DA-43E7-B84D-109D0F8A06CB}"/>
              </a:ext>
            </a:extLst>
          </p:cNvPr>
          <p:cNvSpPr/>
          <p:nvPr/>
        </p:nvSpPr>
        <p:spPr>
          <a:xfrm>
            <a:off x="717947" y="800100"/>
            <a:ext cx="1568053" cy="148079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RULES</a:t>
            </a:r>
            <a:endParaRPr lang="en-CA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27B3861B-E547-4E71-8A6D-9A0E7EC26AB8}"/>
              </a:ext>
            </a:extLst>
          </p:cNvPr>
          <p:cNvSpPr txBox="1"/>
          <p:nvPr/>
        </p:nvSpPr>
        <p:spPr>
          <a:xfrm>
            <a:off x="269591" y="9607101"/>
            <a:ext cx="6134100" cy="232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</a:pPr>
            <a:r>
              <a:rPr lang="en-US" sz="1384" spc="49" dirty="0">
                <a:solidFill>
                  <a:srgbClr val="004AA8"/>
                </a:solidFill>
                <a:latin typeface="Poppins Medium"/>
              </a:rPr>
              <a:t>COSMETICS INNOVATION NIGHT JANUARY 31ST, 2023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2718769-C07F-5138-0A6A-774648AB23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518" y="2849590"/>
            <a:ext cx="4862072" cy="486207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EB74572-A694-3B43-5DF5-0064FDB15145}"/>
              </a:ext>
            </a:extLst>
          </p:cNvPr>
          <p:cNvSpPr txBox="1"/>
          <p:nvPr/>
        </p:nvSpPr>
        <p:spPr>
          <a:xfrm>
            <a:off x="5109442" y="1177300"/>
            <a:ext cx="8069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accent6">
                    <a:lumMod val="75000"/>
                  </a:schemeClr>
                </a:solidFill>
                <a:latin typeface="Playfair Display" pitchFamily="2" charset="0"/>
              </a:rPr>
              <a:t>ESTOGEL® GREEN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562255-8410-407F-8580-B2054CB13C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30200" y="545133"/>
            <a:ext cx="4769095" cy="11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8D58B54B-77B1-4FF9-A845-7B46A69FBFFC}"/>
              </a:ext>
            </a:extLst>
          </p:cNvPr>
          <p:cNvSpPr txBox="1"/>
          <p:nvPr/>
        </p:nvSpPr>
        <p:spPr>
          <a:xfrm>
            <a:off x="269591" y="9607101"/>
            <a:ext cx="6134100" cy="232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</a:pPr>
            <a:r>
              <a:rPr lang="en-US" sz="1384" spc="49" dirty="0">
                <a:solidFill>
                  <a:srgbClr val="004AA8"/>
                </a:solidFill>
                <a:latin typeface="Poppins Medium"/>
              </a:rPr>
              <a:t>COSMETICS INNOVATION NIGHT JANUARY 31ST, 2023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88DF943-CB63-41A3-95B8-7C34D8429160}"/>
              </a:ext>
            </a:extLst>
          </p:cNvPr>
          <p:cNvSpPr/>
          <p:nvPr/>
        </p:nvSpPr>
        <p:spPr>
          <a:xfrm>
            <a:off x="730598" y="887684"/>
            <a:ext cx="1889623" cy="183927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BEAUTY RX</a:t>
            </a:r>
            <a:endParaRPr lang="en-C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593747C-713C-45F0-9BF6-0F311BB0868B}"/>
              </a:ext>
            </a:extLst>
          </p:cNvPr>
          <p:cNvSpPr/>
          <p:nvPr/>
        </p:nvSpPr>
        <p:spPr>
          <a:xfrm>
            <a:off x="3320716" y="946484"/>
            <a:ext cx="1815861" cy="178047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RULES</a:t>
            </a:r>
            <a:endParaRPr lang="en-CA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F15C80-5EA0-4CD8-B740-80B43C33CD15}"/>
              </a:ext>
            </a:extLst>
          </p:cNvPr>
          <p:cNvSpPr/>
          <p:nvPr/>
        </p:nvSpPr>
        <p:spPr>
          <a:xfrm>
            <a:off x="11880058" y="0"/>
            <a:ext cx="6407941" cy="1028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GB" sz="2800" b="1" i="0" u="none" strike="noStrike" dirty="0">
              <a:solidFill>
                <a:srgbClr val="0C5266"/>
              </a:solidFill>
              <a:effectLst/>
              <a:latin typeface="Century Gothic" panose="020B0502020202020204" pitchFamily="34" charset="0"/>
            </a:endParaRPr>
          </a:p>
          <a:p>
            <a:pPr algn="ctr" fontAlgn="base"/>
            <a:endParaRPr lang="en-GB" sz="3200" b="1" i="0" u="none" strike="noStrike" dirty="0">
              <a:solidFill>
                <a:srgbClr val="0C5266"/>
              </a:solidFill>
              <a:effectLst/>
              <a:latin typeface="Century Gothic" panose="020B0502020202020204" pitchFamily="34" charset="0"/>
            </a:endParaRPr>
          </a:p>
          <a:p>
            <a:pPr algn="ctr" fontAlgn="base"/>
            <a:r>
              <a:rPr lang="en-GB" sz="3200" b="1" i="0" u="none" strike="noStrike" dirty="0">
                <a:solidFill>
                  <a:srgbClr val="0C5266"/>
                </a:solidFill>
                <a:effectLst/>
                <a:latin typeface="Century Gothic" panose="020B0502020202020204" pitchFamily="34" charset="0"/>
              </a:rPr>
              <a:t>A timeless secret of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 </a:t>
            </a:r>
            <a:r>
              <a:rPr lang="en-GB" sz="3200" b="1" i="0" u="none" strike="noStrike" dirty="0">
                <a:solidFill>
                  <a:srgbClr val="0C5266"/>
                </a:solidFill>
                <a:effectLst/>
                <a:latin typeface="Century Gothic" panose="020B0502020202020204" pitchFamily="34" charset="0"/>
              </a:rPr>
              <a:t>skin rebirth</a:t>
            </a:r>
          </a:p>
          <a:p>
            <a:pPr algn="ctr" rtl="0" fontAlgn="base"/>
            <a:endParaRPr lang="nl-NL" sz="2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ctr" rtl="0" fontAlgn="base">
              <a:lnSpc>
                <a:spcPct val="150000"/>
              </a:lnSpc>
            </a:pPr>
            <a:r>
              <a:rPr lang="nl-NL" sz="3200" dirty="0">
                <a:solidFill>
                  <a:srgbClr val="FFFFFF"/>
                </a:solidFill>
                <a:latin typeface="FoundrySansMedium"/>
              </a:rPr>
              <a:t>Rice </a:t>
            </a:r>
            <a:r>
              <a:rPr lang="nl-NL" sz="3200" dirty="0" err="1">
                <a:solidFill>
                  <a:srgbClr val="FFFFFF"/>
                </a:solidFill>
                <a:latin typeface="FoundrySansMedium"/>
              </a:rPr>
              <a:t>starch</a:t>
            </a:r>
            <a:r>
              <a:rPr lang="nl-NL" sz="3200" dirty="0">
                <a:solidFill>
                  <a:srgbClr val="FFFFFF"/>
                </a:solidFill>
                <a:latin typeface="FoundrySansMedium"/>
              </a:rPr>
              <a:t>​​</a:t>
            </a:r>
          </a:p>
          <a:p>
            <a:pPr algn="ctr" rtl="0" fontAlgn="base">
              <a:lnSpc>
                <a:spcPct val="150000"/>
              </a:lnSpc>
            </a:pPr>
            <a:r>
              <a:rPr lang="nl-NL" sz="3200" dirty="0" err="1">
                <a:solidFill>
                  <a:srgbClr val="FFFFFF"/>
                </a:solidFill>
                <a:latin typeface="FoundrySansMedium"/>
              </a:rPr>
              <a:t>Sustainable</a:t>
            </a:r>
            <a:r>
              <a:rPr lang="nl-NL" sz="3200" dirty="0">
                <a:solidFill>
                  <a:srgbClr val="FFFFFF"/>
                </a:solidFill>
                <a:latin typeface="FoundrySansMedium"/>
              </a:rPr>
              <a:t> &amp; </a:t>
            </a:r>
            <a:r>
              <a:rPr lang="nl-NL" sz="3200" dirty="0" err="1">
                <a:solidFill>
                  <a:srgbClr val="FFFFFF"/>
                </a:solidFill>
                <a:latin typeface="FoundrySansMedium"/>
              </a:rPr>
              <a:t>Transparent</a:t>
            </a:r>
            <a:endParaRPr lang="en-GB" sz="3200" dirty="0">
              <a:solidFill>
                <a:srgbClr val="FFFFFF"/>
              </a:solidFill>
              <a:latin typeface="FoundrySansMedium"/>
            </a:endParaRPr>
          </a:p>
          <a:p>
            <a:pPr algn="ctr">
              <a:lnSpc>
                <a:spcPct val="150000"/>
              </a:lnSpc>
            </a:pPr>
            <a:r>
              <a:rPr lang="en-GB" sz="2800" dirty="0"/>
              <a:t> </a:t>
            </a:r>
            <a:r>
              <a:rPr lang="en-US" sz="3200" i="0" u="none" strike="noStrike" dirty="0">
                <a:solidFill>
                  <a:srgbClr val="FFFFFF"/>
                </a:solidFill>
                <a:effectLst/>
                <a:latin typeface="FoundrySansMedium"/>
              </a:rPr>
              <a:t>Organically </a:t>
            </a:r>
            <a:r>
              <a:rPr lang="en-US" sz="3200" dirty="0">
                <a:solidFill>
                  <a:srgbClr val="FFFFFF"/>
                </a:solidFill>
                <a:latin typeface="FoundrySansMedium"/>
              </a:rPr>
              <a:t>grown​ in EU</a:t>
            </a:r>
          </a:p>
          <a:p>
            <a:pPr algn="ctr">
              <a:lnSpc>
                <a:spcPct val="150000"/>
              </a:lnSpc>
            </a:pPr>
            <a:r>
              <a:rPr lang="en-US" sz="3200" i="0" u="none" strike="noStrike" dirty="0">
                <a:solidFill>
                  <a:srgbClr val="FFFFFF"/>
                </a:solidFill>
                <a:effectLst/>
                <a:latin typeface="FoundrySansMedium"/>
              </a:rPr>
              <a:t>Ultra-small and uniform particle size (average 4 </a:t>
            </a:r>
            <a:r>
              <a:rPr lang="en-US" sz="3200" i="0" u="none" strike="noStrike" dirty="0" err="1">
                <a:solidFill>
                  <a:srgbClr val="FFFFFF"/>
                </a:solidFill>
                <a:effectLst/>
                <a:latin typeface="FoundrySansMedium"/>
              </a:rPr>
              <a:t>μm</a:t>
            </a:r>
            <a:r>
              <a:rPr lang="en-US" sz="3200" i="0" u="none" strike="noStrike" dirty="0">
                <a:solidFill>
                  <a:srgbClr val="FFFFFF"/>
                </a:solidFill>
                <a:effectLst/>
                <a:latin typeface="FoundrySansMedium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FF"/>
                </a:solidFill>
                <a:latin typeface="FoundrySansMedium"/>
              </a:rPr>
              <a:t>Clinical testing</a:t>
            </a:r>
          </a:p>
          <a:p>
            <a:pPr algn="ctr">
              <a:lnSpc>
                <a:spcPct val="150000"/>
              </a:lnSpc>
            </a:pPr>
            <a:r>
              <a:rPr lang="en-CA" sz="3200" b="1" dirty="0">
                <a:solidFill>
                  <a:srgbClr val="FFFFFF"/>
                </a:solidFill>
                <a:latin typeface="FoundrySansMedium"/>
              </a:rPr>
              <a:t>In </a:t>
            </a:r>
            <a:r>
              <a:rPr lang="en-CA" sz="3200" b="1">
                <a:solidFill>
                  <a:srgbClr val="FFFFFF"/>
                </a:solidFill>
                <a:latin typeface="FoundrySansMedium"/>
              </a:rPr>
              <a:t>Vitro Testing</a:t>
            </a:r>
            <a:endParaRPr lang="en-CA" sz="3200" b="1" dirty="0">
              <a:solidFill>
                <a:srgbClr val="FFFFFF"/>
              </a:solidFill>
              <a:latin typeface="FoundrySansMedium"/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02C906A3-2D73-4BA6-B37F-0EA6B9347D5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245763" y="2770093"/>
            <a:ext cx="5796473" cy="5920455"/>
            <a:chOff x="4691945" y="1548580"/>
            <a:chExt cx="1800000" cy="18609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CD53F9D-1975-4D87-8EF3-88A3CE7127B4}"/>
                </a:ext>
              </a:extLst>
            </p:cNvPr>
            <p:cNvSpPr/>
            <p:nvPr/>
          </p:nvSpPr>
          <p:spPr bwMode="auto">
            <a:xfrm>
              <a:off x="4740987" y="1567530"/>
              <a:ext cx="1701916" cy="1690352"/>
            </a:xfrm>
            <a:prstGeom prst="ellipse">
              <a:avLst/>
            </a:prstGeom>
            <a:noFill/>
            <a:ln w="12700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00" tIns="16200" rIns="27000" bIns="16200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9pPr>
            </a:lstStyle>
            <a:p>
              <a:pPr marL="2743200" algn="ctr" defTabSz="316707">
                <a:spcBef>
                  <a:spcPct val="50000"/>
                </a:spcBef>
                <a:buClr>
                  <a:srgbClr val="F49100"/>
                </a:buClr>
                <a:buFontTx/>
                <a:buChar char="•"/>
                <a:defRPr/>
              </a:pPr>
              <a:endPara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D4CA62-D5A5-4D1F-9D39-70D6DBAE4B4B}"/>
                </a:ext>
              </a:extLst>
            </p:cNvPr>
            <p:cNvSpPr/>
            <p:nvPr/>
          </p:nvSpPr>
          <p:spPr bwMode="auto">
            <a:xfrm>
              <a:off x="4790028" y="1548580"/>
              <a:ext cx="1701917" cy="1860903"/>
            </a:xfrm>
            <a:prstGeom prst="ellipse">
              <a:avLst/>
            </a:prstGeom>
            <a:noFill/>
            <a:ln w="12700" cap="flat" cmpd="sng" algn="ctr">
              <a:solidFill>
                <a:srgbClr val="0C52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00" tIns="16200" rIns="27000" bIns="16200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9pPr>
            </a:lstStyle>
            <a:p>
              <a:pPr marL="2743200" algn="ctr" defTabSz="316707">
                <a:spcBef>
                  <a:spcPct val="50000"/>
                </a:spcBef>
                <a:buClr>
                  <a:srgbClr val="F49100"/>
                </a:buClr>
                <a:buFontTx/>
                <a:buChar char="•"/>
                <a:defRPr/>
              </a:pPr>
              <a:endPara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4E468C-3592-4966-88AF-A79CFEB8B4FF}"/>
                </a:ext>
              </a:extLst>
            </p:cNvPr>
            <p:cNvSpPr/>
            <p:nvPr/>
          </p:nvSpPr>
          <p:spPr bwMode="auto">
            <a:xfrm>
              <a:off x="4691945" y="1679335"/>
              <a:ext cx="1701917" cy="1688457"/>
            </a:xfrm>
            <a:prstGeom prst="ellips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00" tIns="16200" rIns="27000" bIns="16200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9pPr>
            </a:lstStyle>
            <a:p>
              <a:pPr marL="2743200" algn="ctr" defTabSz="316707">
                <a:spcBef>
                  <a:spcPct val="50000"/>
                </a:spcBef>
                <a:buClr>
                  <a:srgbClr val="F49100"/>
                </a:buClr>
                <a:buFontTx/>
                <a:buChar char="•"/>
                <a:defRPr/>
              </a:pPr>
              <a:endParaRPr lang="nl-BE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ABDFF20-ED60-4A64-86D0-3121A16C8851}"/>
                </a:ext>
              </a:extLst>
            </p:cNvPr>
            <p:cNvSpPr/>
            <p:nvPr/>
          </p:nvSpPr>
          <p:spPr bwMode="auto">
            <a:xfrm flipH="1">
              <a:off x="4882662" y="1766506"/>
              <a:ext cx="1385872" cy="1415575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 t="-6000" b="-24000"/>
              </a:stretch>
            </a:blipFill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27000" tIns="16200" rIns="27000" bIns="16200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rgbClr val="000080"/>
                  </a:solidFill>
                  <a:latin typeface="Century Gothic" pitchFamily="34" charset="0"/>
                  <a:ea typeface="+mn-ea"/>
                  <a:cs typeface="Arial" pitchFamily="34" charset="0"/>
                </a:defRPr>
              </a:lvl9pPr>
            </a:lstStyle>
            <a:p>
              <a:pPr marL="2743200" algn="ctr" defTabSz="316707">
                <a:spcBef>
                  <a:spcPct val="50000"/>
                </a:spcBef>
                <a:buClr>
                  <a:srgbClr val="F49100"/>
                </a:buClr>
                <a:buFontTx/>
                <a:buChar char="•"/>
                <a:defRPr/>
              </a:pPr>
              <a:endParaRPr lang="nl-B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3" name="ZoneTexte 14">
            <a:extLst>
              <a:ext uri="{FF2B5EF4-FFF2-40B4-BE49-F238E27FC236}">
                <a16:creationId xmlns:a16="http://schemas.microsoft.com/office/drawing/2014/main" id="{ABB04945-EEFE-40B1-86AD-493D0B5F1123}"/>
              </a:ext>
            </a:extLst>
          </p:cNvPr>
          <p:cNvSpPr txBox="1"/>
          <p:nvPr/>
        </p:nvSpPr>
        <p:spPr>
          <a:xfrm>
            <a:off x="0" y="2881877"/>
            <a:ext cx="6087835" cy="482130"/>
          </a:xfrm>
          <a:prstGeom prst="rect">
            <a:avLst/>
          </a:prstGeom>
          <a:solidFill>
            <a:srgbClr val="EECDAD"/>
          </a:solidFill>
        </p:spPr>
        <p:txBody>
          <a:bodyPr wrap="square" rtlCol="0">
            <a:spAutoFit/>
          </a:bodyPr>
          <a:lstStyle/>
          <a:p>
            <a:endParaRPr lang="en-GB" sz="2700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96535173-9E4C-41F4-B650-5135B6CAF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730" y="1240524"/>
            <a:ext cx="5642541" cy="755044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9pPr>
          </a:lstStyle>
          <a:p>
            <a:pPr>
              <a:defRPr/>
            </a:pPr>
            <a:r>
              <a:rPr lang="en-US" sz="6000" dirty="0">
                <a:solidFill>
                  <a:schemeClr val="accent1"/>
                </a:solidFill>
                <a:latin typeface="Playfair Display" pitchFamily="2" charset="0"/>
                <a:ea typeface="+mn-ea"/>
                <a:cs typeface="+mn-cs"/>
              </a:rPr>
              <a:t>GOSULIN RICE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09546-2711-4EC1-BDFA-BDD3B5B5FD14}"/>
              </a:ext>
            </a:extLst>
          </p:cNvPr>
          <p:cNvSpPr txBox="1"/>
          <p:nvPr/>
        </p:nvSpPr>
        <p:spPr>
          <a:xfrm>
            <a:off x="92585" y="3429000"/>
            <a:ext cx="658499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CA" sz="2400" b="1" dirty="0">
              <a:solidFill>
                <a:schemeClr val="tx2">
                  <a:lumMod val="75000"/>
                </a:schemeClr>
              </a:solidFill>
              <a:latin typeface="FoundrySansMedium"/>
            </a:endParaRPr>
          </a:p>
          <a:p>
            <a:pPr marL="457200" indent="-457200" fontAlgn="base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tx2">
                    <a:lumMod val="75000"/>
                  </a:schemeClr>
                </a:solidFill>
                <a:latin typeface="FoundrySansMedium"/>
              </a:rPr>
              <a:t>Smooths skin </a:t>
            </a:r>
          </a:p>
          <a:p>
            <a:pPr marL="457200" indent="-457200" fontAlgn="base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FoundrySansMedium"/>
              </a:rPr>
              <a:t>Mattifies the skin comparable to silica beads</a:t>
            </a:r>
            <a:endParaRPr lang="en-CA" sz="2800" b="1" dirty="0">
              <a:solidFill>
                <a:schemeClr val="tx2">
                  <a:lumMod val="75000"/>
                </a:schemeClr>
              </a:solidFill>
              <a:latin typeface="FoundrySansMedium"/>
            </a:endParaRPr>
          </a:p>
          <a:p>
            <a:pPr marL="457200" indent="-457200" fontAlgn="base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tx2">
                    <a:lumMod val="75000"/>
                  </a:schemeClr>
                </a:solidFill>
                <a:latin typeface="FoundrySansMedium"/>
              </a:rPr>
              <a:t>Blurs imperfections away immediately</a:t>
            </a:r>
          </a:p>
          <a:p>
            <a:pPr marL="457200" indent="-457200" fontAlgn="base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FoundrySansMedium"/>
              </a:rPr>
              <a:t>Cleans the skin more efficiently than surfactants</a:t>
            </a:r>
          </a:p>
          <a:p>
            <a:pPr marL="457200" indent="-457200" fontAlgn="base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tx2">
                    <a:lumMod val="75000"/>
                  </a:schemeClr>
                </a:solidFill>
                <a:latin typeface="FoundrySansMedium"/>
              </a:rPr>
              <a:t>Removes blackheads ​&amp; unclogs pores​</a:t>
            </a:r>
          </a:p>
          <a:p>
            <a:pPr marL="457200" indent="-457200" fontAlgn="base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FoundrySansMedium"/>
              </a:rPr>
              <a:t>Gives visible results after just 1 application</a:t>
            </a:r>
            <a:endParaRPr lang="nl-NL" sz="2800" b="1" dirty="0">
              <a:solidFill>
                <a:schemeClr val="tx2">
                  <a:lumMod val="75000"/>
                </a:schemeClr>
              </a:solidFill>
              <a:latin typeface="FoundrySansMedium"/>
            </a:endParaRP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E48DD-FC04-45A3-8EBC-EE52BBD54C8C}"/>
              </a:ext>
            </a:extLst>
          </p:cNvPr>
          <p:cNvSpPr txBox="1"/>
          <p:nvPr/>
        </p:nvSpPr>
        <p:spPr>
          <a:xfrm>
            <a:off x="5595173" y="8713522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200" b="1" dirty="0">
                <a:solidFill>
                  <a:schemeClr val="accent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INCI: </a:t>
            </a:r>
            <a:r>
              <a:rPr lang="en-CA" sz="4200" dirty="0">
                <a:solidFill>
                  <a:schemeClr val="accent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Oryza Sativa Starch</a:t>
            </a:r>
            <a:r>
              <a:rPr lang="en-CA" dirty="0"/>
              <a:t>​</a:t>
            </a: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94282" y="8793282"/>
            <a:ext cx="930037" cy="930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E4369A-74D4-41B0-A6EB-06B87141E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8939" y="361837"/>
            <a:ext cx="2254646" cy="18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5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94282" y="8793282"/>
            <a:ext cx="930037" cy="9300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7706" y="9754029"/>
            <a:ext cx="4498588" cy="25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</a:pPr>
            <a:r>
              <a:rPr lang="en-US" sz="1384" spc="49" dirty="0">
                <a:solidFill>
                  <a:srgbClr val="004AA8"/>
                </a:solidFill>
                <a:latin typeface="Poppins Medium"/>
              </a:rPr>
              <a:t>COSMETICS NIGHT OUT   SEPTEMBER 15TH, 2022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15382" y="828675"/>
            <a:ext cx="7857237" cy="923330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accent1"/>
                </a:solidFill>
                <a:latin typeface="Playfair Display" pitchFamily="2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oundrySansBold" pitchFamily="2" charset="0"/>
              </a:defRPr>
            </a:lvl9pPr>
          </a:lstStyle>
          <a:p>
            <a:pPr algn="ctr"/>
            <a:r>
              <a:rPr lang="en-US" dirty="0"/>
              <a:t>CALYBIOTA® BIO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3188" y="4275326"/>
            <a:ext cx="5932052" cy="2548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6912"/>
              </a:lnSpc>
              <a:buFont typeface="Arial" panose="020B0604020202020204" pitchFamily="34" charset="0"/>
              <a:buChar char="•"/>
            </a:pPr>
            <a:r>
              <a:rPr lang="en-US" sz="3200" spc="129" dirty="0">
                <a:solidFill>
                  <a:srgbClr val="004AA8"/>
                </a:solidFill>
                <a:latin typeface="Poppins"/>
              </a:rPr>
              <a:t>Microbiota Balance</a:t>
            </a:r>
          </a:p>
          <a:p>
            <a:pPr marL="571500" indent="-571500">
              <a:lnSpc>
                <a:spcPts val="6912"/>
              </a:lnSpc>
              <a:buFont typeface="Arial" panose="020B0604020202020204" pitchFamily="34" charset="0"/>
              <a:buChar char="•"/>
            </a:pPr>
            <a:r>
              <a:rPr lang="en-US" sz="3200" spc="129" dirty="0">
                <a:solidFill>
                  <a:srgbClr val="004AA8"/>
                </a:solidFill>
                <a:latin typeface="Poppins"/>
              </a:rPr>
              <a:t>Prebiotic effect</a:t>
            </a:r>
          </a:p>
          <a:p>
            <a:pPr marL="571500" indent="-571500">
              <a:lnSpc>
                <a:spcPts val="6912"/>
              </a:lnSpc>
              <a:buFont typeface="Arial" panose="020B0604020202020204" pitchFamily="34" charset="0"/>
              <a:buChar char="•"/>
            </a:pPr>
            <a:r>
              <a:rPr lang="en-US" sz="3200" spc="129" dirty="0">
                <a:solidFill>
                  <a:srgbClr val="004AA8"/>
                </a:solidFill>
                <a:latin typeface="Poppins"/>
              </a:rPr>
              <a:t>Intimate flora Protection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94196" y="310893"/>
            <a:ext cx="4946165" cy="1609752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9015503-AAC3-4299-BD07-AFEC1AC8C6E7}"/>
              </a:ext>
            </a:extLst>
          </p:cNvPr>
          <p:cNvSpPr/>
          <p:nvPr/>
        </p:nvSpPr>
        <p:spPr>
          <a:xfrm>
            <a:off x="760885" y="642461"/>
            <a:ext cx="1722631" cy="16791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BEAUTY RX</a:t>
            </a:r>
            <a:endParaRPr lang="en-CA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0D5DAEF-FFFD-451E-A9F4-8F09C24BDBA6}"/>
              </a:ext>
            </a:extLst>
          </p:cNvPr>
          <p:cNvSpPr/>
          <p:nvPr/>
        </p:nvSpPr>
        <p:spPr>
          <a:xfrm>
            <a:off x="3535169" y="642461"/>
            <a:ext cx="1722631" cy="16791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EVOLVED SELF-CARE</a:t>
            </a:r>
            <a:endParaRPr lang="en-CA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0E648-C94A-4686-AE20-21D67316FE14}"/>
              </a:ext>
            </a:extLst>
          </p:cNvPr>
          <p:cNvSpPr txBox="1"/>
          <p:nvPr/>
        </p:nvSpPr>
        <p:spPr>
          <a:xfrm>
            <a:off x="2667000" y="8965912"/>
            <a:ext cx="1537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 </a:t>
            </a:r>
            <a:r>
              <a:rPr lang="en-CA" sz="3200" spc="129" dirty="0">
                <a:solidFill>
                  <a:srgbClr val="004AA8"/>
                </a:solidFill>
                <a:latin typeface="Poppins"/>
              </a:rPr>
              <a:t>INCI name: Glycerin, Water, Bombax </a:t>
            </a:r>
            <a:r>
              <a:rPr lang="en-CA" sz="3200" spc="129" dirty="0" err="1">
                <a:solidFill>
                  <a:srgbClr val="004AA8"/>
                </a:solidFill>
                <a:latin typeface="Poppins"/>
              </a:rPr>
              <a:t>Costatum</a:t>
            </a:r>
            <a:r>
              <a:rPr lang="en-CA" sz="3200" spc="129" dirty="0">
                <a:solidFill>
                  <a:srgbClr val="004AA8"/>
                </a:solidFill>
                <a:latin typeface="Poppins"/>
              </a:rPr>
              <a:t> Flower Extract</a:t>
            </a: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22D805E3-2065-46E0-8D49-1816A24ADBA9}"/>
              </a:ext>
            </a:extLst>
          </p:cNvPr>
          <p:cNvSpPr txBox="1"/>
          <p:nvPr/>
        </p:nvSpPr>
        <p:spPr>
          <a:xfrm>
            <a:off x="0" y="2881877"/>
            <a:ext cx="6087835" cy="482130"/>
          </a:xfrm>
          <a:prstGeom prst="rect">
            <a:avLst/>
          </a:prstGeom>
          <a:solidFill>
            <a:srgbClr val="EECDAD"/>
          </a:solidFill>
        </p:spPr>
        <p:txBody>
          <a:bodyPr wrap="square" rtlCol="0">
            <a:spAutoFit/>
          </a:bodyPr>
          <a:lstStyle/>
          <a:p>
            <a:endParaRPr lang="en-GB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0EBE6F-E8F5-4471-B4C7-99551B22EA04}"/>
              </a:ext>
            </a:extLst>
          </p:cNvPr>
          <p:cNvSpPr txBox="1"/>
          <p:nvPr/>
        </p:nvSpPr>
        <p:spPr>
          <a:xfrm>
            <a:off x="11441547" y="2881877"/>
            <a:ext cx="6922168" cy="5695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spc="129" dirty="0">
                <a:solidFill>
                  <a:srgbClr val="004AA8"/>
                </a:solidFill>
                <a:latin typeface="Poppins"/>
              </a:rPr>
              <a:t>Eco-designed active ingredient</a:t>
            </a:r>
          </a:p>
          <a:p>
            <a:endParaRPr lang="en-CA" sz="3200" spc="129" dirty="0">
              <a:solidFill>
                <a:srgbClr val="004AA8"/>
              </a:solidFill>
              <a:latin typeface="Poppins"/>
            </a:endParaRPr>
          </a:p>
          <a:p>
            <a:r>
              <a:rPr lang="en-CA" sz="3200" b="1" spc="129" dirty="0">
                <a:solidFill>
                  <a:srgbClr val="004AA8"/>
                </a:solidFill>
                <a:latin typeface="Poppins"/>
              </a:rPr>
              <a:t>Red kapok tree flower </a:t>
            </a:r>
            <a:r>
              <a:rPr lang="en-CA" sz="3200" spc="129" dirty="0">
                <a:solidFill>
                  <a:srgbClr val="004AA8"/>
                </a:solidFill>
                <a:latin typeface="Poppins"/>
              </a:rPr>
              <a:t>polysaccharides (Bombax </a:t>
            </a:r>
            <a:r>
              <a:rPr lang="en-CA" sz="3200" spc="129" dirty="0" err="1">
                <a:solidFill>
                  <a:srgbClr val="004AA8"/>
                </a:solidFill>
                <a:latin typeface="Poppins"/>
              </a:rPr>
              <a:t>costatum</a:t>
            </a:r>
            <a:r>
              <a:rPr lang="en-CA" sz="3200" spc="129" dirty="0">
                <a:solidFill>
                  <a:srgbClr val="004AA8"/>
                </a:solidFill>
                <a:latin typeface="Poppins"/>
              </a:rPr>
              <a:t>)plant</a:t>
            </a:r>
          </a:p>
          <a:p>
            <a:endParaRPr lang="en-CA" sz="3200" spc="129" dirty="0">
              <a:solidFill>
                <a:srgbClr val="004AA8"/>
              </a:solidFill>
              <a:latin typeface="Poppins"/>
            </a:endParaRPr>
          </a:p>
          <a:p>
            <a:r>
              <a:rPr lang="en-CA" sz="3200" spc="129" dirty="0">
                <a:solidFill>
                  <a:srgbClr val="004AA8"/>
                </a:solidFill>
                <a:latin typeface="Poppins"/>
              </a:rPr>
              <a:t>Sourced in </a:t>
            </a:r>
            <a:r>
              <a:rPr lang="en-CA" sz="3200" b="1" spc="129" dirty="0">
                <a:solidFill>
                  <a:srgbClr val="004AA8"/>
                </a:solidFill>
                <a:latin typeface="Poppins"/>
              </a:rPr>
              <a:t>Burkina Faso</a:t>
            </a:r>
            <a:endParaRPr lang="en-CA" sz="3200" spc="129" dirty="0">
              <a:solidFill>
                <a:srgbClr val="004AA8"/>
              </a:solidFill>
              <a:latin typeface="Poppins"/>
            </a:endParaRPr>
          </a:p>
          <a:p>
            <a:pPr>
              <a:lnSpc>
                <a:spcPts val="6912"/>
              </a:lnSpc>
            </a:pPr>
            <a:r>
              <a:rPr lang="en-CA" sz="3200" b="1" spc="129" dirty="0">
                <a:solidFill>
                  <a:srgbClr val="004AA8"/>
                </a:solidFill>
                <a:latin typeface="Poppins"/>
              </a:rPr>
              <a:t>Clinical Testing</a:t>
            </a:r>
          </a:p>
          <a:p>
            <a:pPr>
              <a:lnSpc>
                <a:spcPts val="6912"/>
              </a:lnSpc>
            </a:pPr>
            <a:r>
              <a:rPr lang="en-CA" sz="3200" b="1" spc="129" dirty="0">
                <a:solidFill>
                  <a:srgbClr val="004AA8"/>
                </a:solidFill>
                <a:latin typeface="Poppins"/>
              </a:rPr>
              <a:t>In Vitro Testing</a:t>
            </a:r>
            <a:endParaRPr lang="en-CA" sz="3600" b="1" spc="129" dirty="0">
              <a:solidFill>
                <a:srgbClr val="004AA8"/>
              </a:solidFill>
              <a:latin typeface="Poppin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06FA49-BDC3-47A1-98CB-8B51D24AC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298239"/>
            <a:ext cx="4648199" cy="45024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l="50567" t="1680" r="437" b="3391"/>
          <a:stretch>
            <a:fillRect/>
          </a:stretch>
        </p:blipFill>
        <p:spPr>
          <a:xfrm>
            <a:off x="11201400" y="0"/>
            <a:ext cx="7086600" cy="1028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404952" y="3193891"/>
            <a:ext cx="8239666" cy="520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ctr">
              <a:lnSpc>
                <a:spcPts val="6912"/>
              </a:lnSpc>
              <a:buFont typeface="Arial" panose="020B0604020202020204" pitchFamily="34" charset="0"/>
              <a:buChar char="•"/>
            </a:pPr>
            <a:r>
              <a:rPr lang="en-US" sz="3200" spc="129" dirty="0">
                <a:solidFill>
                  <a:srgbClr val="004AA8"/>
                </a:solidFill>
                <a:latin typeface="Poppins"/>
              </a:rPr>
              <a:t>Enhances complexion</a:t>
            </a:r>
          </a:p>
          <a:p>
            <a:pPr marL="457200" indent="-457200" algn="ctr">
              <a:lnSpc>
                <a:spcPts val="6912"/>
              </a:lnSpc>
              <a:buFont typeface="Arial" panose="020B0604020202020204" pitchFamily="34" charset="0"/>
              <a:buChar char="•"/>
            </a:pPr>
            <a:r>
              <a:rPr lang="en-US" sz="3200" spc="129" dirty="0">
                <a:solidFill>
                  <a:srgbClr val="004AA8"/>
                </a:solidFill>
                <a:latin typeface="Poppins"/>
              </a:rPr>
              <a:t>Reconstructing, lipid-replenishing</a:t>
            </a:r>
          </a:p>
          <a:p>
            <a:pPr marL="457200" indent="-457200" algn="ctr">
              <a:lnSpc>
                <a:spcPts val="6912"/>
              </a:lnSpc>
              <a:buFont typeface="Arial" panose="020B0604020202020204" pitchFamily="34" charset="0"/>
              <a:buChar char="•"/>
            </a:pPr>
            <a:r>
              <a:rPr lang="en-US" sz="3200" spc="129" dirty="0">
                <a:solidFill>
                  <a:srgbClr val="004AA8"/>
                </a:solidFill>
                <a:latin typeface="Poppins"/>
              </a:rPr>
              <a:t>Regenerating</a:t>
            </a:r>
          </a:p>
          <a:p>
            <a:pPr marL="457200" indent="-457200" algn="ctr">
              <a:lnSpc>
                <a:spcPts val="6912"/>
              </a:lnSpc>
              <a:buFont typeface="Arial" panose="020B0604020202020204" pitchFamily="34" charset="0"/>
              <a:buChar char="•"/>
            </a:pPr>
            <a:r>
              <a:rPr lang="en-US" sz="3200" spc="129" dirty="0">
                <a:solidFill>
                  <a:srgbClr val="004AA8"/>
                </a:solidFill>
                <a:latin typeface="Poppins"/>
              </a:rPr>
              <a:t>Protection and repair</a:t>
            </a:r>
          </a:p>
          <a:p>
            <a:pPr marL="457200" indent="-457200" algn="ctr">
              <a:lnSpc>
                <a:spcPts val="6912"/>
              </a:lnSpc>
              <a:buFont typeface="Arial" panose="020B0604020202020204" pitchFamily="34" charset="0"/>
              <a:buChar char="•"/>
            </a:pPr>
            <a:r>
              <a:rPr lang="en-US" sz="3200" spc="129" dirty="0">
                <a:solidFill>
                  <a:srgbClr val="004AA8"/>
                </a:solidFill>
                <a:latin typeface="Poppins"/>
              </a:rPr>
              <a:t>Balancing</a:t>
            </a:r>
          </a:p>
          <a:p>
            <a:pPr marL="457200" indent="-457200" algn="ctr">
              <a:lnSpc>
                <a:spcPts val="6912"/>
              </a:lnSpc>
              <a:buFont typeface="Arial" panose="020B0604020202020204" pitchFamily="34" charset="0"/>
              <a:buChar char="•"/>
            </a:pPr>
            <a:r>
              <a:rPr lang="en-US" sz="3200" spc="129" dirty="0">
                <a:solidFill>
                  <a:srgbClr val="004AA8"/>
                </a:solidFill>
                <a:latin typeface="Poppins"/>
              </a:rPr>
              <a:t>Soothing, anti-inflammatory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170" y="9880473"/>
            <a:ext cx="4498588" cy="250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"/>
              </a:lnSpc>
            </a:pPr>
            <a:r>
              <a:rPr lang="en-US" sz="1384" spc="49">
                <a:solidFill>
                  <a:srgbClr val="004AA8"/>
                </a:solidFill>
                <a:latin typeface="Poppins Medium"/>
              </a:rPr>
              <a:t>COSMETICS NIGHT OUT   SEPTEMBER 15TH, 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17087" y="820920"/>
            <a:ext cx="10053826" cy="1145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6000" dirty="0">
                <a:solidFill>
                  <a:schemeClr val="accent1"/>
                </a:solidFill>
                <a:latin typeface="Playfair Display" pitchFamily="2" charset="0"/>
              </a:rPr>
              <a:t>SERENE SKIN SAGE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547686" y="484548"/>
            <a:ext cx="3357749" cy="990274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3BD013B-663C-481F-926C-6545B2DDB870}"/>
              </a:ext>
            </a:extLst>
          </p:cNvPr>
          <p:cNvSpPr/>
          <p:nvPr/>
        </p:nvSpPr>
        <p:spPr>
          <a:xfrm>
            <a:off x="386576" y="250362"/>
            <a:ext cx="2211194" cy="2057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EVOLVED SELF-CARE</a:t>
            </a:r>
            <a:endParaRPr lang="en-C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6F66CA16-8862-41BA-9745-7F346C4C74AE}"/>
              </a:ext>
            </a:extLst>
          </p:cNvPr>
          <p:cNvSpPr/>
          <p:nvPr/>
        </p:nvSpPr>
        <p:spPr>
          <a:xfrm>
            <a:off x="2870745" y="281235"/>
            <a:ext cx="2211194" cy="2057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BEAUTY RX</a:t>
            </a:r>
            <a:endParaRPr lang="en-C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4B4A3E62-5652-4102-BF36-6D580DBAD61A}"/>
              </a:ext>
            </a:extLst>
          </p:cNvPr>
          <p:cNvSpPr txBox="1"/>
          <p:nvPr/>
        </p:nvSpPr>
        <p:spPr>
          <a:xfrm>
            <a:off x="0" y="2881877"/>
            <a:ext cx="6087835" cy="482130"/>
          </a:xfrm>
          <a:prstGeom prst="rect">
            <a:avLst/>
          </a:prstGeom>
          <a:solidFill>
            <a:srgbClr val="EECDAD"/>
          </a:solidFill>
        </p:spPr>
        <p:txBody>
          <a:bodyPr wrap="square" rtlCol="0">
            <a:spAutoFit/>
          </a:bodyPr>
          <a:lstStyle/>
          <a:p>
            <a:endParaRPr lang="en-GB" sz="27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94282" y="8793282"/>
            <a:ext cx="930037" cy="930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D945C2-FF5C-4070-A7E6-BCA4D6DFF445}"/>
              </a:ext>
            </a:extLst>
          </p:cNvPr>
          <p:cNvSpPr txBox="1"/>
          <p:nvPr/>
        </p:nvSpPr>
        <p:spPr>
          <a:xfrm>
            <a:off x="11338665" y="3122942"/>
            <a:ext cx="67056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912"/>
              </a:lnSpc>
            </a:pPr>
            <a:r>
              <a:rPr lang="en-CA" sz="3200" spc="129" dirty="0">
                <a:solidFill>
                  <a:srgbClr val="004AA8"/>
                </a:solidFill>
                <a:latin typeface="Poppins"/>
              </a:rPr>
              <a:t>Helps skin combat multiple external threats</a:t>
            </a:r>
          </a:p>
          <a:p>
            <a:pPr algn="ctr">
              <a:lnSpc>
                <a:spcPts val="6912"/>
              </a:lnSpc>
            </a:pPr>
            <a:r>
              <a:rPr lang="en-CA" sz="3200" spc="129" dirty="0">
                <a:solidFill>
                  <a:srgbClr val="004AA8"/>
                </a:solidFill>
                <a:latin typeface="Poppins"/>
              </a:rPr>
              <a:t>Provides an active skin barrier</a:t>
            </a:r>
          </a:p>
          <a:p>
            <a:pPr algn="ctr">
              <a:lnSpc>
                <a:spcPts val="6912"/>
              </a:lnSpc>
            </a:pPr>
            <a:r>
              <a:rPr lang="en-CA" sz="3200" b="1" spc="129" dirty="0">
                <a:solidFill>
                  <a:srgbClr val="004AA8"/>
                </a:solidFill>
                <a:latin typeface="Poppins"/>
              </a:rPr>
              <a:t>Clinical testing</a:t>
            </a:r>
          </a:p>
          <a:p>
            <a:pPr algn="ctr">
              <a:lnSpc>
                <a:spcPts val="6912"/>
              </a:lnSpc>
            </a:pPr>
            <a:r>
              <a:rPr lang="en-CA" sz="3200" b="1" spc="129" dirty="0">
                <a:solidFill>
                  <a:srgbClr val="004AA8"/>
                </a:solidFill>
                <a:latin typeface="Poppins"/>
              </a:rPr>
              <a:t>In Vitro Testing</a:t>
            </a:r>
          </a:p>
          <a:p>
            <a:pPr algn="l"/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47391-260F-41AB-B81A-A3BD6D0E8961}"/>
              </a:ext>
            </a:extLst>
          </p:cNvPr>
          <p:cNvSpPr txBox="1"/>
          <p:nvPr/>
        </p:nvSpPr>
        <p:spPr>
          <a:xfrm>
            <a:off x="3549256" y="9031534"/>
            <a:ext cx="11966635" cy="592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spc="129" dirty="0">
                <a:solidFill>
                  <a:srgbClr val="004AA8"/>
                </a:solidFill>
                <a:latin typeface="Poppins"/>
              </a:rPr>
              <a:t>INCI name of cells: Salvia officinalis callus extract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noFill/>
        <a:ln w="9525" cap="flat" cmpd="sng">
          <a:solidFill>
            <a:srgbClr val="F3F3F3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384</Words>
  <Application>Microsoft Office PowerPoint</Application>
  <PresentationFormat>Custom</PresentationFormat>
  <Paragraphs>96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Century Gothic</vt:lpstr>
      <vt:lpstr>Calibri</vt:lpstr>
      <vt:lpstr>FoundrySansMedium</vt:lpstr>
      <vt:lpstr>Arial</vt:lpstr>
      <vt:lpstr>Poppins Medium Bold</vt:lpstr>
      <vt:lpstr>Poppins Medium</vt:lpstr>
      <vt:lpstr>Montserrat</vt:lpstr>
      <vt:lpstr>Open Sans</vt:lpstr>
      <vt:lpstr>Poppins</vt:lpstr>
      <vt:lpstr>Playfair Display</vt:lpstr>
      <vt:lpstr>Office Theme</vt:lpstr>
      <vt:lpstr>2_New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 Presentation</dc:title>
  <dc:creator>Marti Babcock</dc:creator>
  <cp:lastModifiedBy>Lisa Fryer</cp:lastModifiedBy>
  <cp:revision>5</cp:revision>
  <dcterms:created xsi:type="dcterms:W3CDTF">2006-08-16T00:00:00Z</dcterms:created>
  <dcterms:modified xsi:type="dcterms:W3CDTF">2023-01-30T22:01:42Z</dcterms:modified>
  <dc:identifier>DAFYxvHyybg</dc:identifier>
</cp:coreProperties>
</file>